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1" r:id="rId2"/>
    <p:sldId id="326" r:id="rId3"/>
    <p:sldId id="318" r:id="rId4"/>
    <p:sldId id="328" r:id="rId5"/>
    <p:sldId id="287" r:id="rId6"/>
    <p:sldId id="262" r:id="rId7"/>
    <p:sldId id="261" r:id="rId8"/>
    <p:sldId id="260" r:id="rId9"/>
    <p:sldId id="263" r:id="rId10"/>
    <p:sldId id="288" r:id="rId11"/>
    <p:sldId id="270" r:id="rId12"/>
    <p:sldId id="273" r:id="rId13"/>
    <p:sldId id="286" r:id="rId14"/>
    <p:sldId id="300" r:id="rId15"/>
    <p:sldId id="298" r:id="rId16"/>
    <p:sldId id="317" r:id="rId17"/>
    <p:sldId id="316" r:id="rId18"/>
    <p:sldId id="302" r:id="rId19"/>
    <p:sldId id="303" r:id="rId20"/>
    <p:sldId id="314" r:id="rId21"/>
    <p:sldId id="315" r:id="rId22"/>
    <p:sldId id="321" r:id="rId23"/>
    <p:sldId id="324" r:id="rId24"/>
    <p:sldId id="327" r:id="rId25"/>
    <p:sldId id="325" r:id="rId26"/>
    <p:sldId id="329" r:id="rId27"/>
  </p:sldIdLst>
  <p:sldSz cx="9144000" cy="6858000" type="screen4x3"/>
  <p:notesSz cx="6797675" cy="9926638"/>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FF00"/>
    <a:srgbClr val="0099FF"/>
    <a:srgbClr val="FF0066"/>
    <a:srgbClr val="FF6600"/>
    <a:srgbClr val="CCCC00"/>
    <a:srgbClr val="00CC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437" autoAdjust="0"/>
  </p:normalViewPr>
  <p:slideViewPr>
    <p:cSldViewPr>
      <p:cViewPr varScale="1">
        <p:scale>
          <a:sx n="66" d="100"/>
          <a:sy n="66" d="100"/>
        </p:scale>
        <p:origin x="193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99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cs typeface="Arial" charset="0"/>
              </a:defRPr>
            </a:lvl1pPr>
          </a:lstStyle>
          <a:p>
            <a:pPr>
              <a:defRPr/>
            </a:pPr>
            <a:fld id="{4A93E177-1BB8-4835-81DA-AF59E7BA9BF5}" type="datetimeFigureOut">
              <a:rPr lang="de-DE" altLang="de-DE"/>
              <a:pPr>
                <a:defRPr/>
              </a:pPr>
              <a:t>26.11.2025</a:t>
            </a:fld>
            <a:endParaRPr lang="de-DE" alt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C252B7FF-37A1-4E81-A05B-E5FD7D257EB1}"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ea typeface="ＭＳ Ｐゴシック" panose="020B0600070205080204" pitchFamily="34" charset="-128"/>
              </a:rPr>
              <a:t>Wir möchten Ihnen das Ganztagskonzepts der </a:t>
            </a:r>
            <a:r>
              <a:rPr lang="de-DE" altLang="de-DE" dirty="0" err="1">
                <a:ea typeface="ＭＳ Ｐゴシック" panose="020B0600070205080204" pitchFamily="34" charset="-128"/>
              </a:rPr>
              <a:t>Merianschule</a:t>
            </a:r>
            <a:r>
              <a:rPr lang="de-DE" altLang="de-DE" dirty="0">
                <a:ea typeface="ＭＳ Ｐゴシック" panose="020B0600070205080204" pitchFamily="34" charset="-128"/>
              </a:rPr>
              <a:t> vorstellen und ein paar Informationen bezüglich der Einschulung geben.</a:t>
            </a:r>
          </a:p>
          <a:p>
            <a:r>
              <a:rPr lang="de-DE" altLang="de-DE" dirty="0">
                <a:ea typeface="ＭＳ Ｐゴシック" panose="020B0600070205080204" pitchFamily="34" charset="-128"/>
              </a:rPr>
              <a:t>Derzeit 333 </a:t>
            </a:r>
            <a:r>
              <a:rPr lang="de-DE" altLang="de-DE" dirty="0" err="1">
                <a:ea typeface="ＭＳ Ｐゴシック" panose="020B0600070205080204" pitchFamily="34" charset="-128"/>
              </a:rPr>
              <a:t>SuS</a:t>
            </a:r>
            <a:r>
              <a:rPr lang="de-DE" altLang="de-DE" dirty="0">
                <a:ea typeface="ＭＳ Ｐゴシック" panose="020B0600070205080204" pitchFamily="34" charset="-128"/>
              </a:rPr>
              <a:t>: eigentlich dreizügig, aber in Kl. 2+4 vierzügig, 2 IN-Gruppen, 2 VKL</a:t>
            </a:r>
          </a:p>
        </p:txBody>
      </p:sp>
      <p:sp>
        <p:nvSpPr>
          <p:cNvPr id="81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01715AC-7DD0-4677-8808-D2B435F12FDE}" type="slidenum">
              <a:rPr lang="de-DE" altLang="de-DE" smtClean="0">
                <a:latin typeface="Calibri" panose="020F0502020204030204" pitchFamily="34" charset="0"/>
              </a:rPr>
              <a:pPr/>
              <a:t>1</a:t>
            </a:fld>
            <a:endParaRPr lang="de-DE" altLang="de-DE">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Durch das längere Miteinander in der Schule nehmen Regeln und das soziale Lernen einen noch größeren Stellenwert ein, besonders beim Mittagessen, welches wir in Kleingruppen mit dem Lehrer oder pädagogischen Personal wie im Familienkreis einnehmen. Wir wollen eine Esskultur vermitteln, zu der auch Tisch“manieren“ und Helferdienste gehören.</a:t>
            </a:r>
          </a:p>
          <a:p>
            <a:pPr eaLnBrk="1" hangingPunct="1">
              <a:spcBef>
                <a:spcPct val="0"/>
              </a:spcBef>
            </a:pPr>
            <a:endParaRPr lang="de-DE" altLang="de-DE">
              <a:ea typeface="ＭＳ Ｐゴシック" panose="020B0600070205080204" pitchFamily="34" charset="-128"/>
            </a:endParaRPr>
          </a:p>
          <a:p>
            <a:pPr eaLnBrk="1" hangingPunct="1">
              <a:spcBef>
                <a:spcPct val="0"/>
              </a:spcBef>
            </a:pPr>
            <a:r>
              <a:rPr lang="de-DE" altLang="de-DE">
                <a:ea typeface="ＭＳ Ｐゴシック" panose="020B0600070205080204" pitchFamily="34" charset="-128"/>
              </a:rPr>
              <a:t>Außerdem wird bei uns das soziale Lernen ganz groß geschrieben. So unterstützen uns Präventionsprogramme und eine intensive Schulsozialarbeit bei der Gestaltung einer gelingenden Schulgemeinschaft.</a:t>
            </a:r>
          </a:p>
        </p:txBody>
      </p:sp>
      <p:sp>
        <p:nvSpPr>
          <p:cNvPr id="245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7ACF01-3B91-4AE4-B4E8-E24A8283C6D0}" type="slidenum">
              <a:rPr lang="de-DE" altLang="de-DE" smtClean="0"/>
              <a:pPr>
                <a:spcBef>
                  <a:spcPct val="0"/>
                </a:spcBef>
              </a:pPr>
              <a:t>10</a:t>
            </a:fld>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So organisieren wir den Schultag: Unser Ganztag ist so strukturiert, dass wir von Montag bis Donnerstag alle von 8-15 Uhr in der Schule sind und 3 große Unterrichtsblöcke und eine Einzelstunde vor der Mittagspause haben. Die Einzelstunde ist hier im Plan die Lernzeit- hierzu später mehr. Dazwischen liegen drei Pausen: die 1. große Pause ist eine Frühstückspause im Klassenverband mit anschließender Bewegungspause auf dem Schulgelände, die 2. Pause ist eine Bewegungspause und die 3. Pause ist die Mittagsessenspause mit anschließender Bewegungs- oder Entspannungspause. </a:t>
            </a:r>
          </a:p>
          <a:p>
            <a:pPr eaLnBrk="1" hangingPunct="1">
              <a:spcBef>
                <a:spcPct val="0"/>
              </a:spcBef>
            </a:pPr>
            <a:r>
              <a:rPr lang="de-DE" altLang="de-DE" dirty="0">
                <a:ea typeface="ＭＳ Ｐゴシック" panose="020B0600070205080204" pitchFamily="34" charset="-128"/>
              </a:rPr>
              <a:t>Vor und nach dem Unterricht kann man die städtische </a:t>
            </a:r>
            <a:r>
              <a:rPr lang="de-DE" altLang="de-DE" dirty="0" err="1">
                <a:ea typeface="ＭＳ Ｐゴシック" panose="020B0600070205080204" pitchFamily="34" charset="-128"/>
              </a:rPr>
              <a:t>Schulkindbetreuung</a:t>
            </a:r>
            <a:r>
              <a:rPr lang="de-DE" altLang="de-DE" dirty="0">
                <a:ea typeface="ＭＳ Ｐゴシック" panose="020B0600070205080204" pitchFamily="34" charset="-128"/>
              </a:rPr>
              <a:t> buchen, welche jedoch nur ab einer bestimmten Teilnehmerzahl stattfindet. Am Nachmittag ist das kein Problem, die Frühbetreuung findet bei mangelnder Buchung nicht statt.</a:t>
            </a:r>
          </a:p>
          <a:p>
            <a:pPr eaLnBrk="1" hangingPunct="1">
              <a:spcBef>
                <a:spcPct val="0"/>
              </a:spcBef>
            </a:pPr>
            <a:r>
              <a:rPr lang="de-DE" altLang="de-DE" dirty="0">
                <a:ea typeface="ＭＳ Ｐゴシック" panose="020B0600070205080204" pitchFamily="34" charset="-128"/>
              </a:rPr>
              <a:t>Der Freitag ist kein Ganztag und endet daher um 12.25 Uhr. Die 1. Klassen beginnen freitags um 8.45 Uhr.</a:t>
            </a:r>
          </a:p>
        </p:txBody>
      </p:sp>
      <p:sp>
        <p:nvSpPr>
          <p:cNvPr id="266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F323E2D-6436-4A56-B341-DD8937686072}" type="slidenum">
              <a:rPr lang="de-DE" altLang="de-DE" smtClean="0"/>
              <a:pPr>
                <a:spcBef>
                  <a:spcPct val="0"/>
                </a:spcBef>
              </a:pPr>
              <a:t>11</a:t>
            </a:fld>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anose="020B0600070205080204" pitchFamily="34" charset="-128"/>
              </a:rPr>
              <a:t>So könnte beispielsweise ein Stundenplan einer 1.Klasse aussehen. AU bedeutet Anfangsunterricht, Religion wird bei uns konfessionell kooperativ unterrichtet- also evangelische und katholische Kinder sind gemeinsam im Unterricht- alle anderen sind auch herzlich willkommen. Der Unterricht ist bei uns über den ganzen Tag verteilt- also auch am Nachmittag. So erreichen wir eine gute Rhythmisierung der einzelnen Phasen.</a:t>
            </a:r>
          </a:p>
          <a:p>
            <a:endParaRPr lang="de-DE" altLang="de-DE">
              <a:ea typeface="ＭＳ Ｐゴシック" panose="020B0600070205080204" pitchFamily="34" charset="-128"/>
            </a:endParaRPr>
          </a:p>
        </p:txBody>
      </p:sp>
      <p:sp>
        <p:nvSpPr>
          <p:cNvPr id="286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554E730-5284-4A04-93D5-6B6B415058BA}" type="slidenum">
              <a:rPr lang="de-DE" altLang="de-DE" smtClean="0">
                <a:latin typeface="Calibri" panose="020F0502020204030204" pitchFamily="34" charset="0"/>
              </a:rPr>
              <a:pPr/>
              <a:t>12</a:t>
            </a:fld>
            <a:endParaRPr lang="de-DE" altLang="de-DE">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anose="020B0600070205080204" pitchFamily="34" charset="-128"/>
              </a:rPr>
              <a:t>Was ist an unserer Ganztagsschule besonders?</a:t>
            </a:r>
          </a:p>
          <a:p>
            <a:pPr eaLnBrk="1" hangingPunct="1">
              <a:lnSpc>
                <a:spcPct val="80000"/>
              </a:lnSpc>
            </a:pPr>
            <a:r>
              <a:rPr lang="de-DE" altLang="de-DE">
                <a:ea typeface="ＭＳ Ｐゴシック" panose="020B0600070205080204" pitchFamily="34" charset="-128"/>
              </a:rPr>
              <a:t>Zusätzliche Ganztagsstunden ermöglichen die durch Lehrkräfte unterrichtete Lernzeit mit individueller Förderung durch differenzierte Angebote</a:t>
            </a:r>
          </a:p>
          <a:p>
            <a:pPr eaLnBrk="1" hangingPunct="1">
              <a:lnSpc>
                <a:spcPct val="80000"/>
              </a:lnSpc>
            </a:pPr>
            <a:r>
              <a:rPr lang="de-DE" altLang="de-DE">
                <a:ea typeface="ＭＳ Ｐゴシック" panose="020B0600070205080204" pitchFamily="34" charset="-128"/>
              </a:rPr>
              <a:t>Englisch: nach dem Wegfall von E in Kl.1/2,haben wir uns entschieden 1 GT-Stunde zu nutzen, um die Erst- und Zweitklässler weiterhin in den Genuss eines Englischunterrichts kommen zu lassen.</a:t>
            </a:r>
          </a:p>
          <a:p>
            <a:pPr eaLnBrk="1" hangingPunct="1">
              <a:lnSpc>
                <a:spcPct val="80000"/>
              </a:lnSpc>
            </a:pPr>
            <a:r>
              <a:rPr lang="de-DE" altLang="de-DE">
                <a:ea typeface="ＭＳ Ｐゴシック" panose="020B0600070205080204" pitchFamily="34" charset="-128"/>
              </a:rPr>
              <a:t>MBS: Musizieren bewegen, sprechen wird jedem Erstklässler in Kooperation mit der Musikschule angeboten.</a:t>
            </a:r>
          </a:p>
          <a:p>
            <a:pPr eaLnBrk="1" hangingPunct="1">
              <a:lnSpc>
                <a:spcPct val="80000"/>
              </a:lnSpc>
            </a:pPr>
            <a:r>
              <a:rPr lang="de-DE" altLang="de-DE">
                <a:ea typeface="ＭＳ Ｐゴシック" panose="020B0600070205080204" pitchFamily="34" charset="-128"/>
              </a:rPr>
              <a:t>In einem Unterrichtsblock am Mittwochnachmittag können die Kinder in Tertialen verschiedene  Angebote (Kurse) durchlaufen. Diese werden von Kooperationspartner &amp; Lehrern angeboten.</a:t>
            </a:r>
          </a:p>
          <a:p>
            <a:pPr eaLnBrk="1" hangingPunct="1">
              <a:lnSpc>
                <a:spcPct val="80000"/>
              </a:lnSpc>
            </a:pPr>
            <a:r>
              <a:rPr lang="de-DE" altLang="de-DE">
                <a:ea typeface="ＭＳ Ｐゴシック" panose="020B0600070205080204" pitchFamily="34" charset="-128"/>
              </a:rPr>
              <a:t>Schwimmunterricht findet bei uns in Klasse 2+3 statt.</a:t>
            </a:r>
          </a:p>
          <a:p>
            <a:r>
              <a:rPr lang="de-DE" altLang="de-DE">
                <a:ea typeface="ＭＳ Ｐゴシック" panose="020B0600070205080204" pitchFamily="34" charset="-128"/>
              </a:rPr>
              <a:t>Die Kinder bekommen ein warmes Mittagessen, welches ca. 4 € pro Mahlzeit kostet und haben eine Mittagspause mit verschiedenen Angeboten.</a:t>
            </a:r>
          </a:p>
          <a:p>
            <a:endParaRPr lang="de-DE" altLang="de-DE">
              <a:ea typeface="ＭＳ Ｐゴシック" panose="020B0600070205080204" pitchFamily="34" charset="-128"/>
            </a:endParaRPr>
          </a:p>
        </p:txBody>
      </p:sp>
      <p:sp>
        <p:nvSpPr>
          <p:cNvPr id="307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B4C9AE0-0F61-457B-96AA-24384412DC5D}" type="slidenum">
              <a:rPr lang="de-DE" altLang="de-DE" smtClean="0">
                <a:latin typeface="Calibri" panose="020F0502020204030204" pitchFamily="34" charset="0"/>
              </a:rPr>
              <a:pPr/>
              <a:t>13</a:t>
            </a:fld>
            <a:endParaRPr lang="de-DE" altLang="de-DE">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anose="020B0600070205080204" pitchFamily="34" charset="-128"/>
              </a:rPr>
              <a:t>Wir sind eine hausaufgabenfreie GTS- aber keine übungsfreie!!! Das heißt, nicht fertiggestellte Aufgaben sind auch zuhause nachzuarbeiten. Dies ist je nach Arbeitstempo des Kindes unterschiedlich viel, normalerweise sollten die Kinder in der Schule fertig werden. Außerdem gibt es Bereiche, die zusätzlich zuhause geübt werden müssen: z.B. regelmäßiges Lesen und Kopfrechnen </a:t>
            </a:r>
          </a:p>
          <a:p>
            <a:r>
              <a:rPr lang="de-DE" altLang="de-DE">
                <a:ea typeface="ＭＳ Ｐゴシック" panose="020B0600070205080204" pitchFamily="34" charset="-128"/>
              </a:rPr>
              <a:t>Die Übungszeiten im Unterricht werden mit den Lernzeiten verzahnt und vom gleichen Lehrer mit einem Lernbegleiter betreut: Lerninhalte werden geübt und vertieft. Auch in zusätzlichen Räumen und in kleineren Gruppen. Hier findet auch bewegtes Lernens statt.</a:t>
            </a:r>
          </a:p>
          <a:p>
            <a:pPr eaLnBrk="1" hangingPunct="1"/>
            <a:r>
              <a:rPr lang="de-DE" altLang="de-DE">
                <a:ea typeface="ＭＳ Ｐゴシック" panose="020B0600070205080204" pitchFamily="34" charset="-128"/>
                <a:cs typeface="Arial" panose="020B0604020202020204" pitchFamily="34" charset="0"/>
              </a:rPr>
              <a:t>Jedes Kind führt ein Lerntagebuch: Dort finden Sie eine Übersicht über den Unterrichtsstoff, eventuelle Übungsmöglichkeiten, Rückmeldungen über die Leistung und das Sozialverhalten ihres Kindes.</a:t>
            </a:r>
          </a:p>
          <a:p>
            <a:pPr eaLnBrk="1" hangingPunct="1"/>
            <a:r>
              <a:rPr lang="de-DE" altLang="de-DE">
                <a:ea typeface="ＭＳ Ｐゴシック" panose="020B0600070205080204" pitchFamily="34" charset="-128"/>
                <a:cs typeface="Arial" panose="020B0604020202020204" pitchFamily="34" charset="0"/>
              </a:rPr>
              <a:t>Hier benötigen wir eine wöchentliche Unterschrift der Eltern, damit wir eine regelmäßige und transparente Kommunikation sicher stellen können.</a:t>
            </a:r>
          </a:p>
          <a:p>
            <a:pPr eaLnBrk="1" hangingPunct="1"/>
            <a:r>
              <a:rPr lang="de-DE" altLang="de-DE">
                <a:ea typeface="ＭＳ Ｐゴシック" panose="020B0600070205080204" pitchFamily="34" charset="-128"/>
                <a:cs typeface="Arial" panose="020B0604020202020204" pitchFamily="34" charset="0"/>
              </a:rPr>
              <a:t>Kommunikation mit den Eltern über Sdui!</a:t>
            </a:r>
          </a:p>
          <a:p>
            <a:endParaRPr lang="de-DE" altLang="de-DE">
              <a:ea typeface="ＭＳ Ｐゴシック" panose="020B0600070205080204" pitchFamily="34" charset="-128"/>
            </a:endParaRPr>
          </a:p>
        </p:txBody>
      </p:sp>
      <p:sp>
        <p:nvSpPr>
          <p:cNvPr id="327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6D39B7D-093A-4680-A488-BD6F41EE62F8}" type="slidenum">
              <a:rPr lang="de-DE" altLang="de-DE" smtClean="0">
                <a:latin typeface="Calibri" panose="020F0502020204030204" pitchFamily="34" charset="0"/>
              </a:rPr>
              <a:pPr/>
              <a:t>14</a:t>
            </a:fld>
            <a:endParaRPr lang="de-DE" altLang="de-DE">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anose="020B0600070205080204" pitchFamily="34" charset="-128"/>
              </a:rPr>
              <a:t>Unsere Schule bietet eine Vielzahl von Räumen und Außenanlagen, welche von allen genutzt werden können – im Unterricht, in den Kursen und natürlich auch in den Pausen</a:t>
            </a:r>
            <a:endParaRPr lang="de-DE" altLang="de-DE">
              <a:solidFill>
                <a:srgbClr val="FF0000"/>
              </a:solidFill>
              <a:ea typeface="ＭＳ Ｐゴシック" panose="020B0600070205080204" pitchFamily="34" charset="-128"/>
            </a:endParaRPr>
          </a:p>
        </p:txBody>
      </p:sp>
      <p:sp>
        <p:nvSpPr>
          <p:cNvPr id="348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23A170F-79FC-4373-AE27-95986FAB041E}" type="slidenum">
              <a:rPr lang="de-DE" altLang="de-DE" smtClean="0">
                <a:latin typeface="Calibri" panose="020F0502020204030204" pitchFamily="34" charset="0"/>
              </a:rPr>
              <a:pPr/>
              <a:t>15</a:t>
            </a:fld>
            <a:endParaRPr lang="de-DE" altLang="de-DE">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anose="020B0600070205080204" pitchFamily="34" charset="-128"/>
              </a:rPr>
              <a:t>Unsere Schule bietet eine Vielzahl von Räumen und Außenanlagen, welche von allen genutzt werden können – im Unterricht, in den Kursen und natürlich auch in den Pausen</a:t>
            </a:r>
            <a:endParaRPr lang="de-DE" altLang="de-DE">
              <a:solidFill>
                <a:srgbClr val="FF0000"/>
              </a:solidFill>
              <a:ea typeface="ＭＳ Ｐゴシック" panose="020B0600070205080204" pitchFamily="34" charset="-128"/>
            </a:endParaRPr>
          </a:p>
        </p:txBody>
      </p:sp>
      <p:sp>
        <p:nvSpPr>
          <p:cNvPr id="368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A172BEA-BAD2-49A4-AD12-6123B2647AE1}" type="slidenum">
              <a:rPr lang="de-DE" altLang="de-DE" smtClean="0">
                <a:latin typeface="Calibri" panose="020F0502020204030204" pitchFamily="34" charset="0"/>
              </a:rPr>
              <a:pPr/>
              <a:t>16</a:t>
            </a:fld>
            <a:endParaRPr lang="de-DE" altLang="de-DE">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anose="020B0600070205080204" pitchFamily="34" charset="-128"/>
              </a:rPr>
              <a:t>Unsere Schule bietet eine Vielzahl von Räumen und Außenanlagen, welche von allen genutzt werden können – im Unterricht, in den Kursen und natürlich auch in den Pausen</a:t>
            </a:r>
            <a:endParaRPr lang="de-DE" altLang="de-DE">
              <a:solidFill>
                <a:srgbClr val="FF0000"/>
              </a:solidFill>
              <a:ea typeface="ＭＳ Ｐゴシック" panose="020B0600070205080204" pitchFamily="34" charset="-128"/>
            </a:endParaRPr>
          </a:p>
        </p:txBody>
      </p:sp>
      <p:sp>
        <p:nvSpPr>
          <p:cNvPr id="389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626F696-9391-465B-AE85-BF273A1ADC7F}" type="slidenum">
              <a:rPr lang="de-DE" altLang="de-DE" smtClean="0">
                <a:latin typeface="Calibri" panose="020F0502020204030204" pitchFamily="34" charset="0"/>
              </a:rPr>
              <a:pPr/>
              <a:t>17</a:t>
            </a:fld>
            <a:endParaRPr lang="de-DE" altLang="de-DE">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anose="020B0600070205080204" pitchFamily="34" charset="-128"/>
              </a:rPr>
              <a:t>Die GTS birgt andere Anforderungen an ihr Kind als eine HTS. Bei uns hat es den ganzen Tag Unterricht – auch am Nachmittag. Wir nutzen eine Vielzahl von Räumen und legen auf eine gewisse Selbstständigkeit der Kinder wert. Sie als Eltern schenken Ihren Kindern und uns Lehrkräften das Vertrauen, hier erfolgreich zusammen zu lernen. </a:t>
            </a:r>
            <a:r>
              <a:rPr lang="de-DE" altLang="de-DE">
                <a:solidFill>
                  <a:srgbClr val="FF0000"/>
                </a:solidFill>
                <a:ea typeface="ＭＳ Ｐゴシック" panose="020B0600070205080204" pitchFamily="34" charset="-128"/>
              </a:rPr>
              <a:t>Bitte bedenken Sie dies bei der Wahl der Schule für Ihr Kind. Uns liegt es am Herzen, dass jedes Kind einen erfolgreichen Schulstart hat. Sie sind die Experten für ihr Kind. Sprechen Sie uns und die Kooperationslehrer bei Fragen jederzeit gerne an- denn auf den Anfang kommt es an.</a:t>
            </a:r>
          </a:p>
          <a:p>
            <a:r>
              <a:rPr lang="de-DE" altLang="de-DE">
                <a:solidFill>
                  <a:srgbClr val="FF0000"/>
                </a:solidFill>
                <a:ea typeface="ＭＳ Ｐゴシック" panose="020B0600070205080204" pitchFamily="34" charset="-128"/>
              </a:rPr>
              <a:t>Für einen gelingenden Schulstart ist die Schulreife bzw. Schulbereitschaft Ihres Kindes sehr wichtig. Ein schulreifes und Kind sollte über einige Basiskompetenzen verfügen, die wir Ihnen kurz erläutern möchten…</a:t>
            </a:r>
          </a:p>
        </p:txBody>
      </p:sp>
      <p:sp>
        <p:nvSpPr>
          <p:cNvPr id="409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185455-6405-4879-9FA4-950A8A866E1A}" type="slidenum">
              <a:rPr lang="de-DE" altLang="de-DE" smtClean="0">
                <a:latin typeface="Calibri" panose="020F0502020204030204" pitchFamily="34" charset="0"/>
              </a:rPr>
              <a:pPr/>
              <a:t>18</a:t>
            </a:fld>
            <a:endParaRPr lang="de-DE" altLang="de-DE">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anose="020B0600070205080204" pitchFamily="34" charset="-128"/>
              </a:rPr>
              <a:t>Sozial-emotionale Kompetenzen erleichtern den Kindern den Schulstart erheblich. Das schulreife Kind sollte über einen gewissen Grad der Selbstständigkeit verfügen, sich beispielsweise alleine an- und ausziehen und sich von den Eltern verabschieden können, einfache Handlungen schon eigenständig  durchführen, aber auch mit Situationen umgehen können, die eine gewisse Frustrationstoleranz erfordern.</a:t>
            </a:r>
          </a:p>
          <a:p>
            <a:r>
              <a:rPr lang="de-DE" altLang="de-DE">
                <a:ea typeface="ＭＳ Ｐゴシック" panose="020B0600070205080204" pitchFamily="34" charset="-128"/>
              </a:rPr>
              <a:t>Das Regelbewusstsein und das Einhalten von Regeln ist im Schulalltag immer wieder erforderlich, um einen möglichst reibungslosen und störungsfreien Ablauf gewährleisten zu können.</a:t>
            </a:r>
          </a:p>
          <a:p>
            <a:r>
              <a:rPr lang="de-DE" altLang="de-DE">
                <a:ea typeface="ＭＳ Ｐゴシック" panose="020B0600070205080204" pitchFamily="34" charset="-128"/>
              </a:rPr>
              <a:t>Gemeinsames Arbeiten ist in der Schule in verschiedenen Situationen und Sozialformen sehr wichtig. Die Fähigkeit, sich einzubringen, mitzuarbeiten, aber auch rücksichtsvoll miteinander umzugehen und sich zurücknehmen zu können, ist dabei wünschenswert.</a:t>
            </a:r>
          </a:p>
          <a:p>
            <a:endParaRPr lang="de-DE" altLang="de-DE">
              <a:ea typeface="ＭＳ Ｐゴシック" panose="020B0600070205080204" pitchFamily="34" charset="-128"/>
            </a:endParaRPr>
          </a:p>
        </p:txBody>
      </p:sp>
      <p:sp>
        <p:nvSpPr>
          <p:cNvPr id="430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A74AC39-EF8C-460A-A7D3-16C1FE1C6F03}" type="slidenum">
              <a:rPr lang="de-DE" altLang="de-DE" smtClean="0">
                <a:latin typeface="Calibri" panose="020F0502020204030204" pitchFamily="34" charset="0"/>
              </a:rPr>
              <a:pPr/>
              <a:t>19</a:t>
            </a:fld>
            <a:endParaRPr lang="de-DE" altLang="de-DE">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dirty="0">
                <a:ea typeface="ＭＳ Ｐゴシック" panose="020B0600070205080204" pitchFamily="34" charset="-128"/>
              </a:rPr>
              <a:t>Zentraler Baustein unsere Schule : Unser Leitsatz „Jedes Kind ist wichtig und willkommen!“</a:t>
            </a:r>
          </a:p>
          <a:p>
            <a:r>
              <a:rPr lang="de-DE" altLang="de-DE" b="1" dirty="0">
                <a:ea typeface="ＭＳ Ｐゴシック" panose="020B0600070205080204" pitchFamily="34" charset="-128"/>
              </a:rPr>
              <a:t>Das Mehr an Zeit</a:t>
            </a:r>
            <a:r>
              <a:rPr lang="de-DE" altLang="de-DE" b="1" baseline="0" dirty="0">
                <a:ea typeface="ＭＳ Ｐゴシック" panose="020B0600070205080204" pitchFamily="34" charset="-128"/>
              </a:rPr>
              <a:t> einer</a:t>
            </a:r>
            <a:r>
              <a:rPr lang="de-DE" altLang="de-DE" b="1" dirty="0">
                <a:ea typeface="ＭＳ Ｐゴシック" panose="020B0600070205080204" pitchFamily="34" charset="-128"/>
              </a:rPr>
              <a:t> GTS möchten wir nutzen für die</a:t>
            </a:r>
            <a:r>
              <a:rPr lang="de-DE" altLang="de-DE" b="1" baseline="0" dirty="0">
                <a:ea typeface="ＭＳ Ｐゴシック" panose="020B0600070205080204" pitchFamily="34" charset="-128"/>
              </a:rPr>
              <a:t> ganzheitliche Entwicklung unserer Schüler*innen.</a:t>
            </a:r>
            <a:endParaRPr lang="de-DE" altLang="de-DE" b="1" dirty="0">
              <a:ea typeface="ＭＳ Ｐゴシック" panose="020B0600070205080204" pitchFamily="34" charset="-128"/>
            </a:endParaRPr>
          </a:p>
          <a:p>
            <a:r>
              <a:rPr lang="de-DE" altLang="de-DE" b="1" dirty="0">
                <a:ea typeface="ＭＳ Ｐゴシック" panose="020B0600070205080204" pitchFamily="34" charset="-128"/>
              </a:rPr>
              <a:t>Gesellschaft leben bedeutet bei uns explizit auch die gelebte Teilhabe aller. </a:t>
            </a:r>
          </a:p>
          <a:p>
            <a:r>
              <a:rPr lang="de-DE" altLang="de-DE" b="1" dirty="0">
                <a:ea typeface="ＭＳ Ｐゴシック" panose="020B0600070205080204" pitchFamily="34" charset="-128"/>
              </a:rPr>
              <a:t>Wir sind seit Jahren Inklusionsschule und haben Kinder fast aller Förderschwerpunkte bei uns im Haus.</a:t>
            </a:r>
          </a:p>
          <a:p>
            <a:r>
              <a:rPr lang="de-DE" altLang="de-DE" b="1" dirty="0">
                <a:ea typeface="ＭＳ Ｐゴシック" panose="020B0600070205080204" pitchFamily="34" charset="-128"/>
              </a:rPr>
              <a:t>Im Grunde müsst</a:t>
            </a:r>
            <a:r>
              <a:rPr lang="de-DE" altLang="de-DE" b="1" dirty="0">
                <a:solidFill>
                  <a:srgbClr val="FFFF00"/>
                </a:solidFill>
                <a:ea typeface="ＭＳ Ｐゴシック" panose="020B0600070205080204" pitchFamily="34" charset="-128"/>
              </a:rPr>
              <a:t>e</a:t>
            </a:r>
            <a:r>
              <a:rPr lang="de-DE" altLang="de-DE" b="1" dirty="0">
                <a:ea typeface="ＭＳ Ｐゴシック" panose="020B0600070205080204" pitchFamily="34" charset="-128"/>
              </a:rPr>
              <a:t> man schreiben: jeder Mensch ist</a:t>
            </a:r>
            <a:r>
              <a:rPr lang="de-DE" altLang="de-DE" b="1" baseline="0" dirty="0">
                <a:ea typeface="ＭＳ Ｐゴシック" panose="020B0600070205080204" pitchFamily="34" charset="-128"/>
              </a:rPr>
              <a:t> </a:t>
            </a:r>
            <a:r>
              <a:rPr lang="de-DE" altLang="de-DE" b="1" u="sng" baseline="0" dirty="0">
                <a:ea typeface="ＭＳ Ｐゴシック" panose="020B0600070205080204" pitchFamily="34" charset="-128"/>
              </a:rPr>
              <a:t>uns</a:t>
            </a:r>
            <a:r>
              <a:rPr lang="de-DE" altLang="de-DE" b="1" baseline="0" dirty="0">
                <a:ea typeface="ＭＳ Ｐゴシック" panose="020B0600070205080204" pitchFamily="34" charset="-128"/>
              </a:rPr>
              <a:t> wichtig und willkommen.</a:t>
            </a:r>
            <a:endParaRPr lang="de-DE" altLang="de-DE" b="1" dirty="0">
              <a:ea typeface="ＭＳ Ｐゴシック" panose="020B0600070205080204" pitchFamily="34" charset="-128"/>
            </a:endParaRPr>
          </a:p>
          <a:p>
            <a:endParaRPr lang="de-DE" altLang="de-DE" b="1" dirty="0">
              <a:ea typeface="ＭＳ Ｐゴシック" panose="020B0600070205080204" pitchFamily="34" charset="-128"/>
            </a:endParaRPr>
          </a:p>
        </p:txBody>
      </p:sp>
      <p:sp>
        <p:nvSpPr>
          <p:cNvPr id="92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96E2B85-D66C-459B-A19C-C7D56ABB37FC}" type="slidenum">
              <a:rPr lang="de-DE" altLang="de-DE" smtClean="0"/>
              <a:pPr>
                <a:spcBef>
                  <a:spcPct val="0"/>
                </a:spcBef>
              </a:pPr>
              <a:t>2</a:t>
            </a:fld>
            <a:endParaRPr lang="de-DE" altLang="de-DE"/>
          </a:p>
        </p:txBody>
      </p:sp>
    </p:spTree>
    <p:extLst>
      <p:ext uri="{BB962C8B-B14F-4D97-AF65-F5344CB8AC3E}">
        <p14:creationId xmlns:p14="http://schemas.microsoft.com/office/powerpoint/2010/main" val="2711112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anose="020B0600070205080204" pitchFamily="34" charset="-128"/>
              </a:rPr>
              <a:t>Zu den motorischen Kompetenzen gehören …</a:t>
            </a:r>
          </a:p>
          <a:p>
            <a:r>
              <a:rPr lang="de-DE" altLang="de-DE">
                <a:ea typeface="ＭＳ Ｐゴシック" panose="020B0600070205080204" pitchFamily="34" charset="-128"/>
              </a:rPr>
              <a:t>Ihrem Kind wird der Schulalltag gut gelingen, wenn es über diese Kompetenzen verfügt und durch grob- sowie feinmotorische Übungsmöglichkeiten entsprechend vorbereitet ist. Die Stifthaltung gilt es immer wieder zu kontrollieren und gegebenenfalls zu korrigieren.</a:t>
            </a:r>
          </a:p>
        </p:txBody>
      </p:sp>
      <p:sp>
        <p:nvSpPr>
          <p:cNvPr id="450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DFF117D-F80D-4A30-B88B-F7696C614D3E}" type="slidenum">
              <a:rPr lang="de-DE" altLang="de-DE" smtClean="0">
                <a:latin typeface="Calibri" panose="020F0502020204030204" pitchFamily="34" charset="0"/>
              </a:rPr>
              <a:pPr/>
              <a:t>20</a:t>
            </a:fld>
            <a:endParaRPr lang="de-DE" altLang="de-DE">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anose="020B0600070205080204" pitchFamily="34" charset="-128"/>
              </a:rPr>
              <a:t>Je ausgeprägter die Willenskraft und Anstrengungsbereitschaft Ihres Kindes ist, desto erfolgreicher wird Ihr Kind lernen, Herausforderungen und gegebenenfalls auch Enttäuschungen meistern.</a:t>
            </a:r>
          </a:p>
        </p:txBody>
      </p:sp>
      <p:sp>
        <p:nvSpPr>
          <p:cNvPr id="471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08D12F3-B1B2-4195-ADE0-BE49269C9963}" type="slidenum">
              <a:rPr lang="de-DE" altLang="de-DE" smtClean="0">
                <a:latin typeface="Calibri" panose="020F0502020204030204" pitchFamily="34" charset="0"/>
              </a:rPr>
              <a:pPr/>
              <a:t>21</a:t>
            </a:fld>
            <a:endParaRPr lang="de-DE" altLang="de-DE">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2CCE728-BA36-474F-9F48-9EA0E53F1135}" type="slidenum">
              <a:rPr lang="de-DE" altLang="de-DE" smtClean="0">
                <a:latin typeface="Arial" panose="020B0604020202020204" pitchFamily="34" charset="0"/>
              </a:rPr>
              <a:pPr>
                <a:spcBef>
                  <a:spcPct val="0"/>
                </a:spcBef>
              </a:pPr>
              <a:t>22</a:t>
            </a:fld>
            <a:endParaRPr lang="de-DE" altLang="de-DE">
              <a:latin typeface="Arial" panose="020B0604020202020204"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latin typeface="Arial" panose="020B0604020202020204" pitchFamily="34" charset="0"/>
                <a:ea typeface="ＭＳ Ｐゴシック" panose="020B0600070205080204" pitchFamily="34" charset="-128"/>
                <a:cs typeface="Arial" panose="020B0604020202020204" pitchFamily="34" charset="0"/>
              </a:rPr>
              <a:t>Zahlreiche Initiativen klären in Deutschland über Medienkonsum bei Kindern und Jugendlichen auf, einige nennen Richtlinien für Eltern </a:t>
            </a:r>
          </a:p>
          <a:p>
            <a:pPr eaLnBrk="1" hangingPunct="1"/>
            <a:r>
              <a:rPr lang="de-DE" altLang="de-DE">
                <a:latin typeface="Arial" panose="020B0604020202020204" pitchFamily="34" charset="0"/>
                <a:ea typeface="ＭＳ Ｐゴシック" panose="020B0600070205080204" pitchFamily="34" charset="-128"/>
                <a:cs typeface="Arial" panose="020B0604020202020204" pitchFamily="34" charset="0"/>
              </a:rPr>
              <a:t>Richtwerte = keine Pauschalwerte  - flexibel handhabbar</a:t>
            </a:r>
          </a:p>
          <a:p>
            <a:pPr eaLnBrk="1" hangingPunct="1"/>
            <a:r>
              <a:rPr lang="de-DE" altLang="de-DE">
                <a:latin typeface="Arial" panose="020B0604020202020204" pitchFamily="34" charset="0"/>
                <a:ea typeface="ＭＳ Ｐゴシック" panose="020B0600070205080204" pitchFamily="34" charset="-128"/>
                <a:cs typeface="Arial" panose="020B0604020202020204" pitchFamily="34" charset="0"/>
              </a:rPr>
              <a:t>"Zu individuell sind Kinder auf der einen, Medien auf der anderen Seite“</a:t>
            </a:r>
          </a:p>
          <a:p>
            <a:pPr eaLnBrk="1" hangingPunct="1"/>
            <a:endParaRPr lang="de-DE" altLang="de-DE">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ea typeface="ＭＳ Ｐゴシック" panose="020B0600070205080204" pitchFamily="34" charset="-128"/>
              </a:rPr>
              <a:t>Nächstes SJ nur 3 1.Klassen. Baurechtlich keine Erweiterung unserer</a:t>
            </a:r>
            <a:r>
              <a:rPr lang="de-DE" altLang="de-DE" baseline="0" dirty="0">
                <a:ea typeface="ＭＳ Ｐゴシック" panose="020B0600070205080204" pitchFamily="34" charset="-128"/>
              </a:rPr>
              <a:t> </a:t>
            </a:r>
            <a:r>
              <a:rPr lang="de-DE" altLang="de-DE" dirty="0">
                <a:ea typeface="ＭＳ Ｐゴシック" panose="020B0600070205080204" pitchFamily="34" charset="-128"/>
              </a:rPr>
              <a:t>Schule mehr möglich, mit Containern Kapazität bereits ausgereizt. Daher Schulbezirksgrenzen-Änderung ab 1.8.25, gilt dann ab dem SJ 25/26 für alle Kinder (rote Wohngebiete FW). </a:t>
            </a:r>
            <a:r>
              <a:rPr lang="de-DE" altLang="de-DE" baseline="0" dirty="0">
                <a:ea typeface="ＭＳ Ｐゴシック" panose="020B0600070205080204" pitchFamily="34" charset="-128"/>
              </a:rPr>
              <a:t>Ab 26/27 startet die GT in FW, dann ist kein Schulbezirkswechsel zu uns wegen GT-Wunsch mehr möglich, da dort GT angeboten wird.</a:t>
            </a:r>
          </a:p>
          <a:p>
            <a:endParaRPr lang="de-DE" altLang="de-DE" dirty="0">
              <a:ea typeface="ＭＳ Ｐゴシック" panose="020B0600070205080204" pitchFamily="34" charset="-128"/>
            </a:endParaRPr>
          </a:p>
          <a:p>
            <a:r>
              <a:rPr lang="de-DE" altLang="de-DE" dirty="0">
                <a:ea typeface="ＭＳ Ｐゴシック" panose="020B0600070205080204" pitchFamily="34" charset="-128"/>
              </a:rPr>
              <a:t>FW: neues GT-Angebot in neuen Räumen,</a:t>
            </a:r>
            <a:r>
              <a:rPr lang="de-DE" altLang="de-DE" baseline="0" dirty="0">
                <a:ea typeface="ＭＳ Ｐゴシック" panose="020B0600070205080204" pitchFamily="34" charset="-128"/>
              </a:rPr>
              <a:t> Schule wird ausgebaut, neue Mehrzweckhalle, neue Verkehrswege– zeitlich gleiches Konzept wie MSM</a:t>
            </a:r>
          </a:p>
          <a:p>
            <a:endParaRPr lang="de-DE" altLang="de-DE" baseline="0" dirty="0">
              <a:ea typeface="ＭＳ Ｐゴシック" panose="020B0600070205080204" pitchFamily="34" charset="-128"/>
            </a:endParaRPr>
          </a:p>
          <a:p>
            <a:r>
              <a:rPr lang="de-DE" altLang="de-DE" baseline="0" dirty="0">
                <a:ea typeface="ＭＳ Ｐゴシック" panose="020B0600070205080204" pitchFamily="34" charset="-128"/>
              </a:rPr>
              <a:t>Vorteile vom Verbleib im Schulbezirk: gleicher Weg mit Nachbarkindern</a:t>
            </a:r>
            <a:endParaRPr lang="de-DE" altLang="de-DE" dirty="0">
              <a:ea typeface="ＭＳ Ｐゴシック" panose="020B0600070205080204" pitchFamily="34" charset="-128"/>
            </a:endParaRPr>
          </a:p>
          <a:p>
            <a:endParaRPr lang="de-DE" altLang="de-DE" dirty="0">
              <a:ea typeface="ＭＳ Ｐゴシック" panose="020B0600070205080204" pitchFamily="34" charset="-128"/>
            </a:endParaRPr>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08126BA-7F73-4A71-BE9F-1F344AEB56A9}" type="slidenum">
              <a:rPr lang="de-DE" altLang="de-DE" smtClean="0">
                <a:latin typeface="Calibri" panose="020F0502020204030204" pitchFamily="34" charset="0"/>
              </a:rPr>
              <a:pPr/>
              <a:t>23</a:t>
            </a:fld>
            <a:endParaRPr lang="de-DE" altLang="de-DE">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ea typeface="ＭＳ Ｐゴシック" panose="020B0600070205080204" pitchFamily="34" charset="-128"/>
              </a:rPr>
              <a:t>Nächstes SJ nur drei 1.Klassen. Jedes schulfähige Kind aus unserem Schulbezirk bekommt garantiert einen Platz bei uns. Darüber hinaus gibt es keine Garantie. </a:t>
            </a:r>
          </a:p>
          <a:p>
            <a:r>
              <a:rPr lang="de-DE" altLang="de-DE" dirty="0">
                <a:ea typeface="ＭＳ Ｐゴシック" panose="020B0600070205080204" pitchFamily="34" charset="-128"/>
              </a:rPr>
              <a:t>Ob wir über den Teiler für drei Klassen kommen, ist unklar.</a:t>
            </a:r>
          </a:p>
          <a:p>
            <a:r>
              <a:rPr lang="de-DE" altLang="de-DE" dirty="0">
                <a:ea typeface="ＭＳ Ｐゴシック" panose="020B0600070205080204" pitchFamily="34" charset="-128"/>
              </a:rPr>
              <a:t>1 </a:t>
            </a:r>
            <a:r>
              <a:rPr lang="de-DE" altLang="de-DE">
                <a:ea typeface="ＭＳ Ｐゴシック" panose="020B0600070205080204" pitchFamily="34" charset="-128"/>
              </a:rPr>
              <a:t>Woche Karenz</a:t>
            </a:r>
            <a:r>
              <a:rPr lang="de-DE" altLang="de-DE" baseline="0">
                <a:ea typeface="ＭＳ Ｐゴシック" panose="020B0600070205080204" pitchFamily="34" charset="-128"/>
              </a:rPr>
              <a:t> </a:t>
            </a:r>
            <a:r>
              <a:rPr lang="de-DE" altLang="de-DE" baseline="0" dirty="0">
                <a:ea typeface="ＭＳ Ｐゴシック" panose="020B0600070205080204" pitchFamily="34" charset="-128"/>
              </a:rPr>
              <a:t>bei </a:t>
            </a:r>
            <a:r>
              <a:rPr lang="de-DE" altLang="de-DE" baseline="0" dirty="0" err="1">
                <a:ea typeface="ＭＳ Ｐゴシック" panose="020B0600070205080204" pitchFamily="34" charset="-128"/>
              </a:rPr>
              <a:t>Schulkindbetreuungsanmeldung</a:t>
            </a:r>
            <a:r>
              <a:rPr lang="de-DE" altLang="de-DE" baseline="0" dirty="0">
                <a:ea typeface="ＭＳ Ｐゴシック" panose="020B0600070205080204" pitchFamily="34" charset="-128"/>
              </a:rPr>
              <a:t> für SBZW-Nachzügler</a:t>
            </a:r>
            <a:endParaRPr lang="de-DE" altLang="de-DE" dirty="0">
              <a:ea typeface="ＭＳ Ｐゴシック" panose="020B0600070205080204" pitchFamily="34" charset="-128"/>
            </a:endParaRPr>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08126BA-7F73-4A71-BE9F-1F344AEB56A9}" type="slidenum">
              <a:rPr lang="de-DE" altLang="de-DE" smtClean="0">
                <a:latin typeface="Calibri" panose="020F0502020204030204" pitchFamily="34" charset="0"/>
              </a:rPr>
              <a:pPr/>
              <a:t>24</a:t>
            </a:fld>
            <a:endParaRPr lang="de-DE" altLang="de-DE">
              <a:latin typeface="Calibri" panose="020F0502020204030204" pitchFamily="34" charset="0"/>
            </a:endParaRPr>
          </a:p>
        </p:txBody>
      </p:sp>
    </p:spTree>
    <p:extLst>
      <p:ext uri="{BB962C8B-B14F-4D97-AF65-F5344CB8AC3E}">
        <p14:creationId xmlns:p14="http://schemas.microsoft.com/office/powerpoint/2010/main" val="2042597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Betreuungsangebot in FW im SJ 25-26 schon ab 5 </a:t>
            </a:r>
            <a:r>
              <a:rPr lang="de-DE" dirty="0" err="1"/>
              <a:t>SuS</a:t>
            </a:r>
            <a:r>
              <a:rPr lang="de-DE" dirty="0"/>
              <a:t>:</a:t>
            </a:r>
            <a:r>
              <a:rPr lang="de-DE" baseline="0" dirty="0"/>
              <a:t> 7:30-17:00 Uhr</a:t>
            </a:r>
            <a:endParaRPr lang="de-DE" dirty="0"/>
          </a:p>
        </p:txBody>
      </p:sp>
      <p:sp>
        <p:nvSpPr>
          <p:cNvPr id="4" name="Foliennummernplatzhalter 3"/>
          <p:cNvSpPr>
            <a:spLocks noGrp="1"/>
          </p:cNvSpPr>
          <p:nvPr>
            <p:ph type="sldNum" sz="quarter" idx="10"/>
          </p:nvPr>
        </p:nvSpPr>
        <p:spPr/>
        <p:txBody>
          <a:bodyPr/>
          <a:lstStyle/>
          <a:p>
            <a:pPr>
              <a:defRPr/>
            </a:pPr>
            <a:fld id="{C252B7FF-37A1-4E81-A05B-E5FD7D257EB1}" type="slidenum">
              <a:rPr lang="de-DE" altLang="de-DE" smtClean="0"/>
              <a:pPr>
                <a:defRPr/>
              </a:pPr>
              <a:t>25</a:t>
            </a:fld>
            <a:endParaRPr lang="de-DE" altLang="de-DE"/>
          </a:p>
        </p:txBody>
      </p:sp>
    </p:spTree>
    <p:extLst>
      <p:ext uri="{BB962C8B-B14F-4D97-AF65-F5344CB8AC3E}">
        <p14:creationId xmlns:p14="http://schemas.microsoft.com/office/powerpoint/2010/main" val="645672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Unser Schulprofil basiert auf dem „Haus des Lernens“</a:t>
            </a:r>
          </a:p>
          <a:p>
            <a:pPr eaLnBrk="1" hangingPunct="1">
              <a:spcBef>
                <a:spcPct val="0"/>
              </a:spcBef>
            </a:pPr>
            <a:r>
              <a:rPr lang="de-DE" altLang="de-DE" dirty="0">
                <a:ea typeface="ＭＳ Ｐゴシック" panose="020B0600070205080204" pitchFamily="34" charset="-128"/>
              </a:rPr>
              <a:t>Unser Haus beherbergt im Dach unsere pädagogischen Leitideen und die Medienkompetenz. Ganz wichtig für die GTS ist die Rhythmisierung, welche die Schule als Lern-und Lebensraum möglich macht. </a:t>
            </a:r>
          </a:p>
          <a:p>
            <a:pPr eaLnBrk="1" hangingPunct="1">
              <a:spcBef>
                <a:spcPct val="0"/>
              </a:spcBef>
            </a:pPr>
            <a:r>
              <a:rPr lang="de-DE" altLang="de-DE" dirty="0">
                <a:ea typeface="ＭＳ Ｐゴシック" panose="020B0600070205080204" pitchFamily="34" charset="-128"/>
              </a:rPr>
              <a:t>Die Basis setzt sich zusammen aus unserem Bildungsplan und ganz besonders wichtig aus den Menschen, die in unserer Schule sind: Lehrer, Kooperationspartner, pädagogische Mitarbeiter, Schulsozialarbeit, Eltern, Gemeinde und</a:t>
            </a:r>
          </a:p>
          <a:p>
            <a:pPr eaLnBrk="1" hangingPunct="1">
              <a:spcBef>
                <a:spcPct val="0"/>
              </a:spcBef>
            </a:pPr>
            <a:r>
              <a:rPr lang="de-DE" altLang="de-DE" dirty="0">
                <a:ea typeface="ＭＳ Ｐゴシック" panose="020B0600070205080204" pitchFamily="34" charset="-128"/>
              </a:rPr>
              <a:t>im Mittelpunkt stehen natürlich unsere Schüler. Diese sind jeglicher</a:t>
            </a:r>
            <a:r>
              <a:rPr lang="de-DE" altLang="de-DE" baseline="0" dirty="0">
                <a:ea typeface="ＭＳ Ｐゴシック" panose="020B0600070205080204" pitchFamily="34" charset="-128"/>
              </a:rPr>
              <a:t> Couleur, mir oder ohne Förderbedarf in allerlei Hinsicht. Teilhabe und Inklusion sind bei uns selbstverständlich.</a:t>
            </a:r>
            <a:endParaRPr lang="de-DE" altLang="de-DE" dirty="0">
              <a:ea typeface="ＭＳ Ｐゴシック" panose="020B0600070205080204" pitchFamily="34" charset="-128"/>
            </a:endParaRPr>
          </a:p>
          <a:p>
            <a:pPr eaLnBrk="1" hangingPunct="1">
              <a:spcBef>
                <a:spcPct val="0"/>
              </a:spcBef>
            </a:pPr>
            <a:r>
              <a:rPr lang="de-DE" altLang="de-DE" dirty="0">
                <a:ea typeface="ＭＳ Ｐゴシック" panose="020B0600070205080204" pitchFamily="34" charset="-128"/>
              </a:rPr>
              <a:t>Die Säulen, die unser Schulprofil ausmachen, beinhalten….</a:t>
            </a:r>
          </a:p>
          <a:p>
            <a:endParaRPr lang="de-DE" altLang="de-DE" dirty="0">
              <a:ea typeface="ＭＳ Ｐゴシック" panose="020B0600070205080204" pitchFamily="34" charset="-128"/>
            </a:endParaRPr>
          </a:p>
        </p:txBody>
      </p:sp>
      <p:sp>
        <p:nvSpPr>
          <p:cNvPr id="122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263CED8-0638-495C-A981-B618B304022A}" type="slidenum">
              <a:rPr lang="de-DE" altLang="de-DE" smtClean="0">
                <a:latin typeface="Calibri" panose="020F0502020204030204" pitchFamily="34" charset="0"/>
              </a:rPr>
              <a:pPr/>
              <a:t>3</a:t>
            </a:fld>
            <a:endParaRPr lang="de-DE" altLang="de-DE">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Die Basis setzt sich zusammen aus unserem Bildungsplan und ganz besonders wichtig aus den Menschen, die in unserer Schule sind: Lehrer, Kooperationspartner, pädagogische Mitarbeiter, Schulsozialarbeit, Eltern, Gemeinde und</a:t>
            </a:r>
          </a:p>
          <a:p>
            <a:pPr eaLnBrk="1" hangingPunct="1">
              <a:spcBef>
                <a:spcPct val="0"/>
              </a:spcBef>
            </a:pPr>
            <a:r>
              <a:rPr lang="de-DE" altLang="de-DE" dirty="0">
                <a:ea typeface="ＭＳ Ｐゴシック" panose="020B0600070205080204" pitchFamily="34" charset="-128"/>
              </a:rPr>
              <a:t>im Mittelpunkt stehen natürlich unsere Schüler. Aus dem multiprofessionellen Team möchte sich nun gerne unserer Schulsozialarbeiterin vorstellen:</a:t>
            </a:r>
            <a:r>
              <a:rPr lang="de-DE" altLang="de-DE" baseline="0" dirty="0">
                <a:ea typeface="ＭＳ Ｐゴシック" panose="020B0600070205080204" pitchFamily="34" charset="-128"/>
              </a:rPr>
              <a:t> </a:t>
            </a:r>
            <a:r>
              <a:rPr lang="de-DE" altLang="de-DE" baseline="0">
                <a:ea typeface="ＭＳ Ｐゴシック" panose="020B0600070205080204" pitchFamily="34" charset="-128"/>
              </a:rPr>
              <a:t>Melanie Kern</a:t>
            </a:r>
            <a:endParaRPr lang="de-DE" altLang="de-DE" dirty="0">
              <a:ea typeface="ＭＳ Ｐゴシック" panose="020B0600070205080204" pitchFamily="34" charset="-128"/>
            </a:endParaRPr>
          </a:p>
        </p:txBody>
      </p:sp>
      <p:sp>
        <p:nvSpPr>
          <p:cNvPr id="122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263CED8-0638-495C-A981-B618B304022A}" type="slidenum">
              <a:rPr lang="de-DE" altLang="de-DE" smtClean="0">
                <a:latin typeface="Calibri" panose="020F0502020204030204" pitchFamily="34" charset="0"/>
              </a:rPr>
              <a:pPr/>
              <a:t>4</a:t>
            </a:fld>
            <a:endParaRPr lang="de-DE" altLang="de-DE">
              <a:latin typeface="Calibri" panose="020F0502020204030204" pitchFamily="34" charset="0"/>
            </a:endParaRPr>
          </a:p>
        </p:txBody>
      </p:sp>
    </p:spTree>
    <p:extLst>
      <p:ext uri="{BB962C8B-B14F-4D97-AF65-F5344CB8AC3E}">
        <p14:creationId xmlns:p14="http://schemas.microsoft.com/office/powerpoint/2010/main" val="1080109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Seit einigen Jahren gibt es eine sehr gute Zusammenarbeit zwischen den </a:t>
            </a:r>
            <a:r>
              <a:rPr lang="de-DE" altLang="de-DE" dirty="0" err="1">
                <a:ea typeface="ＭＳ Ｐゴシック" panose="020B0600070205080204" pitchFamily="34" charset="-128"/>
              </a:rPr>
              <a:t>Wieslocher</a:t>
            </a:r>
            <a:r>
              <a:rPr lang="de-DE" altLang="de-DE" dirty="0">
                <a:ea typeface="ＭＳ Ｐゴシック" panose="020B0600070205080204" pitchFamily="34" charset="-128"/>
              </a:rPr>
              <a:t> Schulen und Kindergärten, was Sie ja gerade bei Ihren eigenen Kindern erlebt haben. Die Kindergärten bieten schon viele Jahre Ganztagsbetreuung an, hier knüpft unsere Schule als GTS an und ermöglicht so auch die Vereinbarkeit von Familie und Beruf.</a:t>
            </a:r>
          </a:p>
        </p:txBody>
      </p:sp>
      <p:sp>
        <p:nvSpPr>
          <p:cNvPr id="143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E9A78EC-93E2-4DB9-94AF-6E10557DF19D}" type="slidenum">
              <a:rPr lang="de-DE" altLang="de-DE" smtClean="0"/>
              <a:pPr>
                <a:spcBef>
                  <a:spcPct val="0"/>
                </a:spcBef>
              </a:pPr>
              <a:t>5</a:t>
            </a:fld>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Bewegung und Gesundheit ist in unsere Schule eine wichtige Säule und kann im Ganztag noch vielfältiger gefördert werden.</a:t>
            </a:r>
          </a:p>
          <a:p>
            <a:pPr eaLnBrk="1" hangingPunct="1">
              <a:spcBef>
                <a:spcPct val="0"/>
              </a:spcBef>
            </a:pPr>
            <a:endParaRPr lang="de-DE" altLang="de-DE" dirty="0">
              <a:ea typeface="ＭＳ Ｐゴシック" panose="020B0600070205080204" pitchFamily="34" charset="-128"/>
            </a:endParaRPr>
          </a:p>
          <a:p>
            <a:pPr eaLnBrk="1" hangingPunct="1">
              <a:spcBef>
                <a:spcPct val="0"/>
              </a:spcBef>
            </a:pPr>
            <a:r>
              <a:rPr lang="de-DE" altLang="de-DE" dirty="0">
                <a:ea typeface="ＭＳ Ｐゴシック" panose="020B0600070205080204" pitchFamily="34" charset="-128"/>
              </a:rPr>
              <a:t>Zahlreiche Kooperationspartner wie TSG, VFB etc. sind bei uns tätig. Außerdem bieten unsere eigenen Lehrkräfte Yoga, Thai Chi und </a:t>
            </a:r>
            <a:r>
              <a:rPr lang="de-DE" altLang="de-DE" dirty="0" err="1">
                <a:ea typeface="ＭＳ Ｐゴシック" panose="020B0600070205080204" pitchFamily="34" charset="-128"/>
              </a:rPr>
              <a:t>Lifekinetik</a:t>
            </a:r>
            <a:r>
              <a:rPr lang="de-DE" altLang="de-DE" dirty="0">
                <a:ea typeface="ＭＳ Ｐゴシック" panose="020B0600070205080204" pitchFamily="34" charset="-128"/>
              </a:rPr>
              <a:t> an.</a:t>
            </a:r>
          </a:p>
          <a:p>
            <a:pPr eaLnBrk="1" hangingPunct="1">
              <a:spcBef>
                <a:spcPct val="0"/>
              </a:spcBef>
            </a:pPr>
            <a:r>
              <a:rPr lang="de-DE" altLang="de-DE" strike="sngStrike" dirty="0">
                <a:ea typeface="ＭＳ Ｐゴシック" panose="020B0600070205080204" pitchFamily="34" charset="-128"/>
              </a:rPr>
              <a:t>Wir sind eine RIT zertifizierte Schule, das heißt wir starten in den 1.+2. Klassen mit kleinen Übungen, die die Integration von Reflexen unterstützen. Dies hilft bei vielen motorischen Problemen und Lernschwierigkeiten.</a:t>
            </a:r>
          </a:p>
          <a:p>
            <a:pPr eaLnBrk="1" hangingPunct="1">
              <a:spcBef>
                <a:spcPct val="0"/>
              </a:spcBef>
            </a:pPr>
            <a:r>
              <a:rPr lang="de-DE" altLang="de-DE" dirty="0">
                <a:ea typeface="ＭＳ Ｐゴシック" panose="020B0600070205080204" pitchFamily="34" charset="-128"/>
              </a:rPr>
              <a:t>Wir arbeiten mit dem Konzept des bewegten Lernens, bei welchem Aufgaben in Parcours und speziellen Bewegungsübungen erarbeitet werden.</a:t>
            </a:r>
          </a:p>
          <a:p>
            <a:pPr eaLnBrk="1" hangingPunct="1">
              <a:spcBef>
                <a:spcPct val="0"/>
              </a:spcBef>
            </a:pPr>
            <a:r>
              <a:rPr lang="de-DE" altLang="de-DE" dirty="0">
                <a:ea typeface="ＭＳ Ｐゴシック" panose="020B0600070205080204" pitchFamily="34" charset="-128"/>
              </a:rPr>
              <a:t>In der Regel findet 2-4 Mal im Jahr das Merian-Frühstück statt: mit allen Kindern einer Jahrgangsstufe wird ein gesundes Frühstück vorbereitet und verspeist.</a:t>
            </a:r>
          </a:p>
        </p:txBody>
      </p:sp>
      <p:sp>
        <p:nvSpPr>
          <p:cNvPr id="163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4A19040-397E-4BA5-B81B-EBBEE91B0CF1}" type="slidenum">
              <a:rPr lang="de-DE" altLang="de-DE" smtClean="0"/>
              <a:pPr>
                <a:spcBef>
                  <a:spcPct val="0"/>
                </a:spcBef>
              </a:pPr>
              <a:t>6</a:t>
            </a:fld>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An unserer Schule hat ihr Kind ab der 3.Klasse die Möglichkeit, ein Blasinstrument in Kleingruppen im Rahmen der Ganztagesschule zu lernen und gemeinsam mit anderen im Blasorchester der Merianschule mitzuwirken.</a:t>
            </a:r>
          </a:p>
          <a:p>
            <a:pPr eaLnBrk="1" hangingPunct="1">
              <a:spcBef>
                <a:spcPct val="0"/>
              </a:spcBef>
            </a:pPr>
            <a:r>
              <a:rPr lang="de-DE" altLang="de-DE">
                <a:ea typeface="ＭＳ Ｐゴシック" panose="020B0600070205080204" pitchFamily="34" charset="-128"/>
              </a:rPr>
              <a:t>In der ersten Klasse bereiten wir durch MBS darauf vor. </a:t>
            </a:r>
          </a:p>
        </p:txBody>
      </p:sp>
      <p:sp>
        <p:nvSpPr>
          <p:cNvPr id="184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338C13-E60C-4954-B2BD-C2D16930C63D}" type="slidenum">
              <a:rPr lang="de-DE" altLang="de-DE" smtClean="0"/>
              <a:pPr>
                <a:spcBef>
                  <a:spcPct val="0"/>
                </a:spcBef>
              </a:pPr>
              <a:t>7</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Individuelle Förder- und Forderangebote sind in der Ganztagesschule vielfältig integriert, d.h. ihr Kind hat zusätzliche Zeit, um die Unterrichtsinhalte zu vertiefen oder auszubauen. Dabei unterstützen uns die Lernbegleiter des Jugendbegleiterprogramms, die Sprachdozenten der AIM und die Lese- und Rechenpaten der Bürgerstiftung.</a:t>
            </a:r>
          </a:p>
          <a:p>
            <a:pPr eaLnBrk="1" hangingPunct="1">
              <a:spcBef>
                <a:spcPct val="0"/>
              </a:spcBef>
            </a:pPr>
            <a:r>
              <a:rPr lang="de-DE" altLang="de-DE">
                <a:ea typeface="ＭＳ Ｐゴシック" panose="020B0600070205080204" pitchFamily="34" charset="-128"/>
              </a:rPr>
              <a:t>Im Ganztagsangebot haben die Kinder immer wieder Kurse mit verschiedensten Inhalten, die z.T. auch von Kooperationspartnern übernommen werden.</a:t>
            </a:r>
          </a:p>
          <a:p>
            <a:pPr eaLnBrk="1" hangingPunct="1">
              <a:spcBef>
                <a:spcPct val="0"/>
              </a:spcBef>
            </a:pPr>
            <a:r>
              <a:rPr lang="de-DE" altLang="de-DE">
                <a:ea typeface="ＭＳ Ｐゴシック" panose="020B0600070205080204" pitchFamily="34" charset="-128"/>
              </a:rPr>
              <a:t>An unserer Schule hat sich ein Atelierunterricht etabliert, in dem die Dritt- und Viertklässler jahrgangsübergreifend in kleineren Gruppen ihren Neigungen nachgehen können (es gibt z.B. Themen wie Lego-Robotik, Ernährungsatelier, Internetführerschein, Europa, Experimente).</a:t>
            </a:r>
          </a:p>
          <a:p>
            <a:pPr eaLnBrk="1" hangingPunct="1">
              <a:spcBef>
                <a:spcPct val="0"/>
              </a:spcBef>
            </a:pPr>
            <a:r>
              <a:rPr lang="de-DE" altLang="de-DE">
                <a:ea typeface="ＭＳ Ｐゴシック" panose="020B0600070205080204" pitchFamily="34" charset="-128"/>
              </a:rPr>
              <a:t>Hier können die Kinder ihre Stärken ausbauen und neue Interessen entdecken.</a:t>
            </a:r>
          </a:p>
        </p:txBody>
      </p:sp>
      <p:sp>
        <p:nvSpPr>
          <p:cNvPr id="204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05A66A5-92E0-40AD-A4F6-BB27DA57F715}" type="slidenum">
              <a:rPr lang="de-DE" altLang="de-DE" smtClean="0"/>
              <a:pPr>
                <a:spcBef>
                  <a:spcPct val="0"/>
                </a:spcBef>
              </a:pPr>
              <a:t>8</a:t>
            </a:fld>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An unserer Schule wird die Natur in vielfältiger Weise mit in den Schulalltag integriert: mit dem Schulgarten- Atelier, dem Streuobstwiesen-Projekt und dem Elemente-Projekt mit Unterstützung vom Nabu, kommen die Kinder in Kontakt mit der Natur.</a:t>
            </a:r>
          </a:p>
          <a:p>
            <a:pPr eaLnBrk="1" hangingPunct="1">
              <a:spcBef>
                <a:spcPct val="0"/>
              </a:spcBef>
            </a:pPr>
            <a:r>
              <a:rPr lang="de-DE" altLang="de-DE">
                <a:ea typeface="ＭＳ Ｐゴシック" panose="020B0600070205080204" pitchFamily="34" charset="-128"/>
              </a:rPr>
              <a:t>Unser erster Wandertag im Herbst ist unsere Sternwanderung, bei der alle Klassen sternförmig von der Schule und zurück wandern und so die Umgebung Wieslochs kennen lernen.</a:t>
            </a:r>
          </a:p>
        </p:txBody>
      </p:sp>
      <p:sp>
        <p:nvSpPr>
          <p:cNvPr id="225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52E142F-FB5F-4DE7-972A-438578E8357E}" type="slidenum">
              <a:rPr lang="de-DE" altLang="de-DE" smtClean="0"/>
              <a:pPr>
                <a:spcBef>
                  <a:spcPct val="0"/>
                </a:spcBef>
              </a:pPr>
              <a:t>9</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F5D38831-F2C0-4518-8AE8-872C9D4BCD8A}" type="datetimeFigureOut">
              <a:rPr lang="de-DE" altLang="de-DE"/>
              <a:pPr>
                <a:defRPr/>
              </a:pPr>
              <a:t>26.11.2025</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E05DDAD-8D28-49C8-85E1-B4301ACF2E2B}" type="slidenum">
              <a:rPr lang="de-DE" altLang="de-DE"/>
              <a:pPr>
                <a:defRPr/>
              </a:pPr>
              <a:t>‹Nr.›</a:t>
            </a:fld>
            <a:endParaRPr lang="de-DE" altLang="de-DE"/>
          </a:p>
        </p:txBody>
      </p:sp>
    </p:spTree>
    <p:extLst>
      <p:ext uri="{BB962C8B-B14F-4D97-AF65-F5344CB8AC3E}">
        <p14:creationId xmlns:p14="http://schemas.microsoft.com/office/powerpoint/2010/main" val="3200343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369ECFC0-704A-4258-892B-B3D578BDD611}" type="datetimeFigureOut">
              <a:rPr lang="de-DE" altLang="de-DE"/>
              <a:pPr>
                <a:defRPr/>
              </a:pPr>
              <a:t>26.11.2025</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958A4B66-C11C-4DAE-8D84-430DB6F68C37}" type="slidenum">
              <a:rPr lang="de-DE" altLang="de-DE"/>
              <a:pPr>
                <a:defRPr/>
              </a:pPr>
              <a:t>‹Nr.›</a:t>
            </a:fld>
            <a:endParaRPr lang="de-DE" altLang="de-DE"/>
          </a:p>
        </p:txBody>
      </p:sp>
    </p:spTree>
    <p:extLst>
      <p:ext uri="{BB962C8B-B14F-4D97-AF65-F5344CB8AC3E}">
        <p14:creationId xmlns:p14="http://schemas.microsoft.com/office/powerpoint/2010/main" val="4201553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587204F4-A005-4517-B4E4-DC24E84E7384}" type="datetimeFigureOut">
              <a:rPr lang="de-DE" altLang="de-DE"/>
              <a:pPr>
                <a:defRPr/>
              </a:pPr>
              <a:t>26.11.2025</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CD21FBE-D4AD-49C9-9575-EF791829D5CA}" type="slidenum">
              <a:rPr lang="de-DE" altLang="de-DE"/>
              <a:pPr>
                <a:defRPr/>
              </a:pPr>
              <a:t>‹Nr.›</a:t>
            </a:fld>
            <a:endParaRPr lang="de-DE" altLang="de-DE"/>
          </a:p>
        </p:txBody>
      </p:sp>
    </p:spTree>
    <p:extLst>
      <p:ext uri="{BB962C8B-B14F-4D97-AF65-F5344CB8AC3E}">
        <p14:creationId xmlns:p14="http://schemas.microsoft.com/office/powerpoint/2010/main" val="321166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5B8FB5CC-BD2C-48A9-953C-955A88D90FB3}" type="datetimeFigureOut">
              <a:rPr lang="de-DE" altLang="de-DE"/>
              <a:pPr>
                <a:defRPr/>
              </a:pPr>
              <a:t>26.11.2025</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55D3A728-2A40-42C2-9DE6-5FC0652820D1}" type="slidenum">
              <a:rPr lang="de-DE" altLang="de-DE"/>
              <a:pPr>
                <a:defRPr/>
              </a:pPr>
              <a:t>‹Nr.›</a:t>
            </a:fld>
            <a:endParaRPr lang="de-DE" altLang="de-DE"/>
          </a:p>
        </p:txBody>
      </p:sp>
    </p:spTree>
    <p:extLst>
      <p:ext uri="{BB962C8B-B14F-4D97-AF65-F5344CB8AC3E}">
        <p14:creationId xmlns:p14="http://schemas.microsoft.com/office/powerpoint/2010/main" val="1826457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2CFE8A1E-9277-482F-BC21-61CB52FCFC42}" type="datetimeFigureOut">
              <a:rPr lang="de-DE" altLang="de-DE"/>
              <a:pPr>
                <a:defRPr/>
              </a:pPr>
              <a:t>26.11.2025</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8DE30DE-D690-4B31-8BD9-954D33C373F8}" type="slidenum">
              <a:rPr lang="de-DE" altLang="de-DE"/>
              <a:pPr>
                <a:defRPr/>
              </a:pPr>
              <a:t>‹Nr.›</a:t>
            </a:fld>
            <a:endParaRPr lang="de-DE" altLang="de-DE"/>
          </a:p>
        </p:txBody>
      </p:sp>
    </p:spTree>
    <p:extLst>
      <p:ext uri="{BB962C8B-B14F-4D97-AF65-F5344CB8AC3E}">
        <p14:creationId xmlns:p14="http://schemas.microsoft.com/office/powerpoint/2010/main" val="344915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15FED8C1-C46B-4237-A4D5-8DD8889E74E1}" type="datetimeFigureOut">
              <a:rPr lang="de-DE" altLang="de-DE"/>
              <a:pPr>
                <a:defRPr/>
              </a:pPr>
              <a:t>26.11.2025</a:t>
            </a:fld>
            <a:endParaRPr lang="de-DE" alt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DD30E31D-F617-4F4B-802B-9EE5DACE9C7D}" type="slidenum">
              <a:rPr lang="de-DE" altLang="de-DE"/>
              <a:pPr>
                <a:defRPr/>
              </a:pPr>
              <a:t>‹Nr.›</a:t>
            </a:fld>
            <a:endParaRPr lang="de-DE" altLang="de-DE"/>
          </a:p>
        </p:txBody>
      </p:sp>
    </p:spTree>
    <p:extLst>
      <p:ext uri="{BB962C8B-B14F-4D97-AF65-F5344CB8AC3E}">
        <p14:creationId xmlns:p14="http://schemas.microsoft.com/office/powerpoint/2010/main" val="2350445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82FC5574-C2C3-4FB6-A6AE-90CA5A8A52EF}" type="datetimeFigureOut">
              <a:rPr lang="de-DE" altLang="de-DE"/>
              <a:pPr>
                <a:defRPr/>
              </a:pPr>
              <a:t>26.11.2025</a:t>
            </a:fld>
            <a:endParaRPr lang="de-DE" alt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85B0AE3E-8006-45A5-9551-810A9BF1B6A9}" type="slidenum">
              <a:rPr lang="de-DE" altLang="de-DE"/>
              <a:pPr>
                <a:defRPr/>
              </a:pPr>
              <a:t>‹Nr.›</a:t>
            </a:fld>
            <a:endParaRPr lang="de-DE" altLang="de-DE"/>
          </a:p>
        </p:txBody>
      </p:sp>
    </p:spTree>
    <p:extLst>
      <p:ext uri="{BB962C8B-B14F-4D97-AF65-F5344CB8AC3E}">
        <p14:creationId xmlns:p14="http://schemas.microsoft.com/office/powerpoint/2010/main" val="51033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AF0BEC61-3A57-4214-89CB-EC3087B41941}" type="datetimeFigureOut">
              <a:rPr lang="de-DE" altLang="de-DE"/>
              <a:pPr>
                <a:defRPr/>
              </a:pPr>
              <a:t>26.11.2025</a:t>
            </a:fld>
            <a:endParaRPr lang="de-DE" alt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6CC8BFAB-6415-46E9-A674-1B252BB504E6}" type="slidenum">
              <a:rPr lang="de-DE" altLang="de-DE"/>
              <a:pPr>
                <a:defRPr/>
              </a:pPr>
              <a:t>‹Nr.›</a:t>
            </a:fld>
            <a:endParaRPr lang="de-DE" altLang="de-DE"/>
          </a:p>
        </p:txBody>
      </p:sp>
    </p:spTree>
    <p:extLst>
      <p:ext uri="{BB962C8B-B14F-4D97-AF65-F5344CB8AC3E}">
        <p14:creationId xmlns:p14="http://schemas.microsoft.com/office/powerpoint/2010/main" val="371446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5B485DDE-5179-43AF-9199-9F9E2D8A2060}" type="datetimeFigureOut">
              <a:rPr lang="de-DE" altLang="de-DE"/>
              <a:pPr>
                <a:defRPr/>
              </a:pPr>
              <a:t>26.11.2025</a:t>
            </a:fld>
            <a:endParaRPr lang="de-DE" alt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0575716F-7B9A-4035-B96E-043492215A42}" type="slidenum">
              <a:rPr lang="de-DE" altLang="de-DE"/>
              <a:pPr>
                <a:defRPr/>
              </a:pPr>
              <a:t>‹Nr.›</a:t>
            </a:fld>
            <a:endParaRPr lang="de-DE" altLang="de-DE"/>
          </a:p>
        </p:txBody>
      </p:sp>
    </p:spTree>
    <p:extLst>
      <p:ext uri="{BB962C8B-B14F-4D97-AF65-F5344CB8AC3E}">
        <p14:creationId xmlns:p14="http://schemas.microsoft.com/office/powerpoint/2010/main" val="422759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3C408B4A-A8F2-4E36-9F9F-4A2AFB12867D}" type="datetimeFigureOut">
              <a:rPr lang="de-DE" altLang="de-DE"/>
              <a:pPr>
                <a:defRPr/>
              </a:pPr>
              <a:t>26.11.2025</a:t>
            </a:fld>
            <a:endParaRPr lang="de-DE" alt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A89561C2-D11B-4616-B086-883053EE59F1}" type="slidenum">
              <a:rPr lang="de-DE" altLang="de-DE"/>
              <a:pPr>
                <a:defRPr/>
              </a:pPr>
              <a:t>‹Nr.›</a:t>
            </a:fld>
            <a:endParaRPr lang="de-DE" altLang="de-DE"/>
          </a:p>
        </p:txBody>
      </p:sp>
    </p:spTree>
    <p:extLst>
      <p:ext uri="{BB962C8B-B14F-4D97-AF65-F5344CB8AC3E}">
        <p14:creationId xmlns:p14="http://schemas.microsoft.com/office/powerpoint/2010/main" val="99340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06C563A7-2679-4E37-8030-8D233E418EDF}" type="datetimeFigureOut">
              <a:rPr lang="de-DE" altLang="de-DE"/>
              <a:pPr>
                <a:defRPr/>
              </a:pPr>
              <a:t>26.11.2025</a:t>
            </a:fld>
            <a:endParaRPr lang="de-DE" alt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2619F174-5EAF-4B98-9F53-D3FD9BC81606}" type="slidenum">
              <a:rPr lang="de-DE" altLang="de-DE"/>
              <a:pPr>
                <a:defRPr/>
              </a:pPr>
              <a:t>‹Nr.›</a:t>
            </a:fld>
            <a:endParaRPr lang="de-DE" altLang="de-DE"/>
          </a:p>
        </p:txBody>
      </p:sp>
    </p:spTree>
    <p:extLst>
      <p:ext uri="{BB962C8B-B14F-4D97-AF65-F5344CB8AC3E}">
        <p14:creationId xmlns:p14="http://schemas.microsoft.com/office/powerpoint/2010/main" val="178214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charset="0"/>
              </a:defRPr>
            </a:lvl1pPr>
          </a:lstStyle>
          <a:p>
            <a:pPr>
              <a:defRPr/>
            </a:pPr>
            <a:fld id="{66947272-3FC9-482F-A2A9-5CD7B50FA08E}" type="datetimeFigureOut">
              <a:rPr lang="de-DE" altLang="de-DE"/>
              <a:pPr>
                <a:defRPr/>
              </a:pPr>
              <a:t>26.11.2025</a:t>
            </a:fld>
            <a:endParaRPr lang="de-DE" alt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AFC41412-9D6F-4D8C-B6EF-702E069555E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www.merianschule-wiesloch.de/index.php?view=category&amp;catid=45&amp;page=1&amp;catpage=1&amp;option=com_joomgallery&amp;Itemid=74" TargetMode="Externa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4.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hyperlink" Target="https://www.wiesloch.de/pb/Home/Familie+_+Bildung/Schuelerbetreuung.html"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mzhd.taskcards.app/#/board/bd5bb644-d6fa-42aa-a5b8-2eeff6adcc54/view"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642366" y="2924944"/>
            <a:ext cx="8066088" cy="2255838"/>
          </a:xfrm>
          <a:prstGeom prst="rect">
            <a:avLst/>
          </a:prstGeom>
          <a:ln w="28575">
            <a:solidFill>
              <a:schemeClr val="tx2">
                <a:lumMod val="75000"/>
              </a:schemeClr>
            </a:solidFill>
          </a:ln>
        </p:spPr>
      </p:pic>
      <p:pic>
        <p:nvPicPr>
          <p:cNvPr id="4" name="Grafik 3"/>
          <p:cNvPicPr>
            <a:picLocks noChangeAspect="1"/>
          </p:cNvPicPr>
          <p:nvPr/>
        </p:nvPicPr>
        <p:blipFill>
          <a:blip r:embed="rId4"/>
          <a:stretch>
            <a:fillRect/>
          </a:stretch>
        </p:blipFill>
        <p:spPr>
          <a:xfrm>
            <a:off x="4675410" y="548680"/>
            <a:ext cx="3970338" cy="2233613"/>
          </a:xfrm>
          <a:prstGeom prst="rect">
            <a:avLst/>
          </a:prstGeom>
          <a:noFill/>
          <a:ln w="28575">
            <a:solidFill>
              <a:schemeClr val="tx2">
                <a:lumMod val="75000"/>
              </a:schemeClr>
            </a:solidFill>
          </a:ln>
        </p:spPr>
      </p:pic>
      <p:pic>
        <p:nvPicPr>
          <p:cNvPr id="7172" name="Grafik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260351"/>
            <a:ext cx="2736676" cy="246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611188" y="5381915"/>
            <a:ext cx="9073380" cy="2031325"/>
          </a:xfrm>
          <a:prstGeom prst="rect">
            <a:avLst/>
          </a:prstGeom>
        </p:spPr>
        <p:txBody>
          <a:bodyPr wrap="square">
            <a:spAutoFit/>
          </a:bodyPr>
          <a:lstStyle/>
          <a:p>
            <a:pPr algn="just">
              <a:spcAft>
                <a:spcPts val="0"/>
              </a:spcAft>
            </a:pPr>
            <a:r>
              <a:rPr lang="de-DE" dirty="0">
                <a:latin typeface="Calibri" panose="020F0502020204030204" pitchFamily="34" charset="0"/>
                <a:ea typeface="Times New Roman" panose="02020603050405020304" pitchFamily="18" charset="0"/>
                <a:cs typeface="Times New Roman" panose="02020603050405020304" pitchFamily="18" charset="0"/>
              </a:rPr>
              <a:t>Unser Koop-Team:</a:t>
            </a:r>
          </a:p>
          <a:p>
            <a:pPr algn="just">
              <a:spcAft>
                <a:spcPts val="0"/>
              </a:spcAft>
            </a:pPr>
            <a:r>
              <a:rPr lang="de-DE" dirty="0">
                <a:latin typeface="Calibri" panose="020F0502020204030204" pitchFamily="34" charset="0"/>
                <a:ea typeface="Times New Roman" panose="02020603050405020304" pitchFamily="18" charset="0"/>
                <a:cs typeface="Times New Roman" panose="02020603050405020304" pitchFamily="18" charset="0"/>
              </a:rPr>
              <a:t>Fr.</a:t>
            </a:r>
            <a:r>
              <a:rPr lang="de-DE" b="1" dirty="0">
                <a:latin typeface="Calibri" panose="020F0502020204030204" pitchFamily="34" charset="0"/>
                <a:ea typeface="Times New Roman" panose="02020603050405020304" pitchFamily="18" charset="0"/>
                <a:cs typeface="Times New Roman" panose="02020603050405020304" pitchFamily="18" charset="0"/>
              </a:rPr>
              <a:t> Janson: </a:t>
            </a:r>
            <a:r>
              <a:rPr lang="de-DE" dirty="0">
                <a:latin typeface="Calibri" panose="020F0502020204030204" pitchFamily="34" charset="0"/>
                <a:ea typeface="Times New Roman" panose="02020603050405020304" pitchFamily="18" charset="0"/>
                <a:cs typeface="Times New Roman" panose="02020603050405020304" pitchFamily="18" charset="0"/>
              </a:rPr>
              <a:t>Naturkindergarten, Kinderhaus Postillion</a:t>
            </a:r>
            <a:endParaRPr lang="de-DE" sz="1600" dirty="0">
              <a:ea typeface="Times New Roman" panose="02020603050405020304" pitchFamily="18" charset="0"/>
              <a:cs typeface="Times New Roman" panose="02020603050405020304" pitchFamily="18" charset="0"/>
            </a:endParaRPr>
          </a:p>
          <a:p>
            <a:pPr algn="just">
              <a:spcAft>
                <a:spcPts val="0"/>
              </a:spcAft>
            </a:pPr>
            <a:r>
              <a:rPr lang="de-DE" dirty="0">
                <a:latin typeface="Calibri" panose="020F0502020204030204" pitchFamily="34" charset="0"/>
                <a:ea typeface="Times New Roman" panose="02020603050405020304" pitchFamily="18" charset="0"/>
                <a:cs typeface="Times New Roman" panose="02020603050405020304" pitchFamily="18" charset="0"/>
              </a:rPr>
              <a:t>Fr. </a:t>
            </a:r>
            <a:r>
              <a:rPr lang="de-DE" b="1" dirty="0">
                <a:latin typeface="Calibri" panose="020F0502020204030204" pitchFamily="34" charset="0"/>
                <a:ea typeface="Times New Roman" panose="02020603050405020304" pitchFamily="18" charset="0"/>
                <a:cs typeface="Times New Roman" panose="02020603050405020304" pitchFamily="18" charset="0"/>
              </a:rPr>
              <a:t>Lange: </a:t>
            </a:r>
            <a:r>
              <a:rPr lang="de-DE" dirty="0">
                <a:latin typeface="Calibri" panose="020F0502020204030204" pitchFamily="34" charset="0"/>
                <a:ea typeface="Times New Roman" panose="02020603050405020304" pitchFamily="18" charset="0"/>
                <a:cs typeface="Times New Roman" panose="02020603050405020304" pitchFamily="18" charset="0"/>
              </a:rPr>
              <a:t>Kiga Postillion, St. Laurentius</a:t>
            </a:r>
          </a:p>
          <a:p>
            <a:pPr algn="just">
              <a:spcAft>
                <a:spcPts val="0"/>
              </a:spcAft>
            </a:pPr>
            <a:r>
              <a:rPr lang="de-DE" dirty="0">
                <a:latin typeface="Calibri" panose="020F0502020204030204" pitchFamily="34" charset="0"/>
                <a:ea typeface="Times New Roman" panose="02020603050405020304" pitchFamily="18" charset="0"/>
                <a:cs typeface="Times New Roman" panose="02020603050405020304" pitchFamily="18" charset="0"/>
              </a:rPr>
              <a:t>Fr. </a:t>
            </a:r>
            <a:r>
              <a:rPr lang="de-DE" b="1" dirty="0">
                <a:latin typeface="Calibri" panose="020F0502020204030204" pitchFamily="34" charset="0"/>
                <a:ea typeface="Times New Roman" panose="02020603050405020304" pitchFamily="18" charset="0"/>
                <a:cs typeface="Times New Roman" panose="02020603050405020304" pitchFamily="18" charset="0"/>
              </a:rPr>
              <a:t>Polenz</a:t>
            </a:r>
            <a:r>
              <a:rPr lang="de-DE" dirty="0">
                <a:latin typeface="Calibri" panose="020F0502020204030204" pitchFamily="34" charset="0"/>
                <a:ea typeface="Times New Roman" panose="02020603050405020304" pitchFamily="18" charset="0"/>
                <a:cs typeface="Times New Roman" panose="02020603050405020304" pitchFamily="18" charset="0"/>
              </a:rPr>
              <a:t>: Morgentau</a:t>
            </a:r>
          </a:p>
          <a:p>
            <a:pPr algn="just">
              <a:spcAft>
                <a:spcPts val="0"/>
              </a:spcAft>
            </a:pPr>
            <a:r>
              <a:rPr lang="de-DE" dirty="0">
                <a:latin typeface="Calibri" panose="020F0502020204030204" pitchFamily="34" charset="0"/>
                <a:ea typeface="Times New Roman" panose="02020603050405020304" pitchFamily="18" charset="0"/>
                <a:cs typeface="Times New Roman" panose="02020603050405020304" pitchFamily="18" charset="0"/>
              </a:rPr>
              <a:t>Fr. </a:t>
            </a:r>
            <a:r>
              <a:rPr lang="de-DE" b="1" dirty="0">
                <a:latin typeface="Calibri" panose="020F0502020204030204" pitchFamily="34" charset="0"/>
                <a:ea typeface="Times New Roman" panose="02020603050405020304" pitchFamily="18" charset="0"/>
                <a:cs typeface="Times New Roman" panose="02020603050405020304" pitchFamily="18" charset="0"/>
              </a:rPr>
              <a:t>Weber</a:t>
            </a:r>
            <a:r>
              <a:rPr lang="de-DE" dirty="0">
                <a:latin typeface="Calibri" panose="020F0502020204030204" pitchFamily="34" charset="0"/>
                <a:ea typeface="Times New Roman" panose="02020603050405020304" pitchFamily="18" charset="0"/>
                <a:cs typeface="Times New Roman" panose="02020603050405020304" pitchFamily="18" charset="0"/>
              </a:rPr>
              <a:t>: Eine Welt </a:t>
            </a:r>
          </a:p>
          <a:p>
            <a:pPr algn="just">
              <a:spcAft>
                <a:spcPts val="0"/>
              </a:spcAft>
            </a:pPr>
            <a:br>
              <a:rPr lang="de-DE" dirty="0">
                <a:latin typeface="Calibri" panose="020F0502020204030204" pitchFamily="34" charset="0"/>
                <a:ea typeface="Times New Roman" panose="02020603050405020304" pitchFamily="18" charset="0"/>
              </a:rPr>
            </a:br>
            <a:endParaRPr lang="de-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Inhaltsplatzhalter 2"/>
          <p:cNvSpPr>
            <a:spLocks noGrp="1"/>
          </p:cNvSpPr>
          <p:nvPr>
            <p:ph idx="1"/>
          </p:nvPr>
        </p:nvSpPr>
        <p:spPr>
          <a:xfrm>
            <a:off x="1836738" y="260350"/>
            <a:ext cx="6264275" cy="1700213"/>
          </a:xfrm>
        </p:spPr>
        <p:txBody>
          <a:bodyPr/>
          <a:lstStyle/>
          <a:p>
            <a:pPr algn="ctr" eaLnBrk="1" hangingPunct="1">
              <a:buFont typeface="Arial" panose="020B0604020202020204" pitchFamily="34" charset="0"/>
              <a:buNone/>
            </a:pPr>
            <a:r>
              <a:rPr lang="de-DE" altLang="de-DE" b="1">
                <a:ea typeface="ＭＳ Ｐゴシック" panose="020B0600070205080204" pitchFamily="34" charset="-128"/>
              </a:rPr>
              <a:t>Soziale Kompetenz erlernen und Konflikte lösen</a:t>
            </a:r>
          </a:p>
          <a:p>
            <a:pPr eaLnBrk="1" hangingPunct="1">
              <a:buFont typeface="Arial" panose="020B0604020202020204" pitchFamily="34" charset="0"/>
              <a:buNone/>
            </a:pPr>
            <a:endParaRPr lang="de-DE" altLang="de-DE">
              <a:ea typeface="ＭＳ Ｐゴシック" panose="020B0600070205080204" pitchFamily="34" charset="-128"/>
            </a:endParaRPr>
          </a:p>
          <a:p>
            <a:pPr eaLnBrk="1" hangingPunct="1">
              <a:buFont typeface="Arial" panose="020B0604020202020204" pitchFamily="34" charset="0"/>
              <a:buNone/>
            </a:pPr>
            <a:endParaRPr lang="de-DE" altLang="de-DE">
              <a:ea typeface="ＭＳ Ｐゴシック" panose="020B0600070205080204" pitchFamily="34" charset="-128"/>
            </a:endParaRPr>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 descr="http://www.merianschule-wiesloch.de/index.php?view=image&amp;format=raw&amp;type=orig&amp;id=974&amp;option=com_joomgallery&amp;Itemid=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3114" y="2132856"/>
            <a:ext cx="2273154" cy="17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2">
            <a:hlinkClick r:id="rId5"/>
          </p:cNvPr>
          <p:cNvSpPr>
            <a:spLocks noChangeArrowheads="1"/>
          </p:cNvSpPr>
          <p:nvPr/>
        </p:nvSpPr>
        <p:spPr bwMode="auto">
          <a:xfrm>
            <a:off x="0" y="2147483647"/>
            <a:ext cx="449738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de-DE" sz="1800">
                <a:latin typeface="Arial" panose="020B0604020202020204" pitchFamily="34" charset="0"/>
              </a:rPr>
              <a:t>2012 spieletage_32</a:t>
            </a:r>
          </a:p>
        </p:txBody>
      </p:sp>
      <p:pic>
        <p:nvPicPr>
          <p:cNvPr id="2355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667736"/>
            <a:ext cx="26638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8"/>
          <p:cNvSpPr>
            <a:spLocks noChangeArrowheads="1"/>
          </p:cNvSpPr>
          <p:nvPr/>
        </p:nvSpPr>
        <p:spPr bwMode="auto">
          <a:xfrm>
            <a:off x="684213" y="3711952"/>
            <a:ext cx="864076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ct val="150000"/>
              </a:lnSpc>
              <a:defRPr/>
            </a:pPr>
            <a:r>
              <a:rPr lang="de-DE" altLang="de-DE" sz="2200" b="1" dirty="0">
                <a:latin typeface="Calibri" pitchFamily="34" charset="0"/>
                <a:cs typeface="Arial" charset="0"/>
              </a:rPr>
              <a:t>demokratische Konfliktkultur (Klassenrat) &amp; soziales Lernen</a:t>
            </a:r>
          </a:p>
          <a:p>
            <a:pPr eaLnBrk="1" hangingPunct="1">
              <a:lnSpc>
                <a:spcPct val="150000"/>
              </a:lnSpc>
              <a:defRPr/>
            </a:pPr>
            <a:r>
              <a:rPr lang="de-DE" altLang="de-DE" sz="2200" b="1" dirty="0">
                <a:latin typeface="Calibri" pitchFamily="34" charset="0"/>
                <a:cs typeface="Arial" charset="0"/>
              </a:rPr>
              <a:t>soziale Kompetenz durch gemeinsames Leben und Arbeiten/Esskultur</a:t>
            </a:r>
          </a:p>
          <a:p>
            <a:pPr eaLnBrk="1" hangingPunct="1">
              <a:lnSpc>
                <a:spcPct val="150000"/>
              </a:lnSpc>
              <a:defRPr/>
            </a:pPr>
            <a:r>
              <a:rPr lang="de-DE" altLang="de-DE" sz="2200" b="1" dirty="0">
                <a:latin typeface="Calibri" pitchFamily="34" charset="0"/>
                <a:cs typeface="Arial" charset="0"/>
              </a:rPr>
              <a:t>Schulsozialarbeit</a:t>
            </a:r>
          </a:p>
          <a:p>
            <a:pPr eaLnBrk="1" hangingPunct="1">
              <a:lnSpc>
                <a:spcPct val="150000"/>
              </a:lnSpc>
              <a:defRPr/>
            </a:pPr>
            <a:r>
              <a:rPr lang="de-DE" altLang="de-DE" sz="2200" b="1" dirty="0">
                <a:latin typeface="Calibri" pitchFamily="34" charset="0"/>
                <a:cs typeface="Arial" charset="0"/>
              </a:rPr>
              <a:t>Regelkanon der Schule</a:t>
            </a:r>
          </a:p>
          <a:p>
            <a:pPr eaLnBrk="1" hangingPunct="1">
              <a:lnSpc>
                <a:spcPct val="150000"/>
              </a:lnSpc>
              <a:defRPr/>
            </a:pPr>
            <a:r>
              <a:rPr lang="de-DE" altLang="de-DE" sz="2200" b="1" dirty="0">
                <a:latin typeface="Calibri" pitchFamily="34" charset="0"/>
                <a:cs typeface="Arial" charset="0"/>
              </a:rPr>
              <a:t>Präventionsprogramme „Mein Körper gehört mir“, „Nein-Tonne“ &amp; „Mobbing &amp; Du“</a:t>
            </a:r>
          </a:p>
        </p:txBody>
      </p:sp>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9384" y="1518577"/>
            <a:ext cx="3275856" cy="218390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1800225" y="136525"/>
            <a:ext cx="6767513" cy="1143000"/>
          </a:xfrm>
        </p:spPr>
        <p:txBody>
          <a:bodyPr/>
          <a:lstStyle/>
          <a:p>
            <a:pPr algn="l" eaLnBrk="1" hangingPunct="1"/>
            <a:r>
              <a:rPr lang="de-DE" altLang="de-DE" b="1">
                <a:ea typeface="ＭＳ Ｐゴシック" panose="020B0600070205080204" pitchFamily="34" charset="-128"/>
                <a:cs typeface="Arial" panose="020B0604020202020204" pitchFamily="34" charset="0"/>
              </a:rPr>
              <a:t> 2. Ein Schultag in der MSM</a:t>
            </a:r>
          </a:p>
        </p:txBody>
      </p:sp>
      <p:graphicFrame>
        <p:nvGraphicFramePr>
          <p:cNvPr id="16487" name="Group 103"/>
          <p:cNvGraphicFramePr>
            <a:graphicFrameLocks noGrp="1"/>
          </p:cNvGraphicFramePr>
          <p:nvPr>
            <p:extLst>
              <p:ext uri="{D42A27DB-BD31-4B8C-83A1-F6EECF244321}">
                <p14:modId xmlns:p14="http://schemas.microsoft.com/office/powerpoint/2010/main" val="47159894"/>
              </p:ext>
            </p:extLst>
          </p:nvPr>
        </p:nvGraphicFramePr>
        <p:xfrm>
          <a:off x="684213" y="1384300"/>
          <a:ext cx="7702550" cy="4635501"/>
        </p:xfrm>
        <a:graphic>
          <a:graphicData uri="http://schemas.openxmlformats.org/drawingml/2006/table">
            <a:tbl>
              <a:tblPr/>
              <a:tblGrid>
                <a:gridCol w="787400">
                  <a:extLst>
                    <a:ext uri="{9D8B030D-6E8A-4147-A177-3AD203B41FA5}">
                      <a16:colId xmlns:a16="http://schemas.microsoft.com/office/drawing/2014/main" val="20000"/>
                    </a:ext>
                  </a:extLst>
                </a:gridCol>
                <a:gridCol w="963612">
                  <a:extLst>
                    <a:ext uri="{9D8B030D-6E8A-4147-A177-3AD203B41FA5}">
                      <a16:colId xmlns:a16="http://schemas.microsoft.com/office/drawing/2014/main" val="20001"/>
                    </a:ext>
                  </a:extLst>
                </a:gridCol>
                <a:gridCol w="1049338">
                  <a:extLst>
                    <a:ext uri="{9D8B030D-6E8A-4147-A177-3AD203B41FA5}">
                      <a16:colId xmlns:a16="http://schemas.microsoft.com/office/drawing/2014/main" val="20002"/>
                    </a:ext>
                  </a:extLst>
                </a:gridCol>
                <a:gridCol w="1052512">
                  <a:extLst>
                    <a:ext uri="{9D8B030D-6E8A-4147-A177-3AD203B41FA5}">
                      <a16:colId xmlns:a16="http://schemas.microsoft.com/office/drawing/2014/main" val="20003"/>
                    </a:ext>
                  </a:extLst>
                </a:gridCol>
                <a:gridCol w="1136650">
                  <a:extLst>
                    <a:ext uri="{9D8B030D-6E8A-4147-A177-3AD203B41FA5}">
                      <a16:colId xmlns:a16="http://schemas.microsoft.com/office/drawing/2014/main" val="20004"/>
                    </a:ext>
                  </a:extLst>
                </a:gridCol>
                <a:gridCol w="1314450">
                  <a:extLst>
                    <a:ext uri="{9D8B030D-6E8A-4147-A177-3AD203B41FA5}">
                      <a16:colId xmlns:a16="http://schemas.microsoft.com/office/drawing/2014/main" val="20005"/>
                    </a:ext>
                  </a:extLst>
                </a:gridCol>
                <a:gridCol w="1398588">
                  <a:extLst>
                    <a:ext uri="{9D8B030D-6E8A-4147-A177-3AD203B41FA5}">
                      <a16:colId xmlns:a16="http://schemas.microsoft.com/office/drawing/2014/main" val="20006"/>
                    </a:ext>
                  </a:extLst>
                </a:gridCol>
              </a:tblGrid>
              <a:tr h="273023">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dirty="0">
                          <a:ln>
                            <a:noFill/>
                          </a:ln>
                          <a:solidFill>
                            <a:schemeClr val="tx1"/>
                          </a:solidFill>
                          <a:effectLst/>
                          <a:latin typeface="Calibri" pitchFamily="34" charset="0"/>
                          <a:ea typeface="ＭＳ Ｐゴシック" pitchFamily="34" charset="-128"/>
                        </a:rPr>
                        <a:t>Zeit</a:t>
                      </a: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Dauer</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Montag</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Dienstag</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Mittwoch</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Donnerstag</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Freitag</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extLst>
                  <a:ext uri="{0D108BD9-81ED-4DB2-BD59-A6C34878D82A}">
                    <a16:rowId xmlns:a16="http://schemas.microsoft.com/office/drawing/2014/main" val="10000"/>
                  </a:ext>
                </a:extLst>
              </a:tr>
              <a:tr h="273023">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a:ln>
                            <a:noFill/>
                          </a:ln>
                          <a:solidFill>
                            <a:schemeClr val="tx1"/>
                          </a:solidFill>
                          <a:effectLst/>
                          <a:latin typeface="Calibri" pitchFamily="34" charset="0"/>
                          <a:ea typeface="ＭＳ Ｐゴシック" pitchFamily="34" charset="-128"/>
                        </a:rPr>
                        <a:t>7:00</a:t>
                      </a:r>
                      <a:endParaRPr kumimoji="0" lang="de-DE" altLang="de-DE" sz="1200" b="0" i="1"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a:ln>
                            <a:noFill/>
                          </a:ln>
                          <a:solidFill>
                            <a:schemeClr val="tx1"/>
                          </a:solidFill>
                          <a:effectLst/>
                          <a:latin typeface="Calibri" pitchFamily="34" charset="0"/>
                          <a:ea typeface="ＭＳ Ｐゴシック" pitchFamily="34" charset="-128"/>
                        </a:rPr>
                        <a:t>60 min</a:t>
                      </a:r>
                      <a:endParaRPr kumimoji="0" lang="de-DE" altLang="de-DE" sz="1200" b="0" i="1"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dirty="0" err="1">
                          <a:ln>
                            <a:noFill/>
                          </a:ln>
                          <a:solidFill>
                            <a:schemeClr val="tx1"/>
                          </a:solidFill>
                          <a:effectLst/>
                          <a:latin typeface="Calibri" pitchFamily="34" charset="0"/>
                          <a:ea typeface="ＭＳ Ｐゴシック" pitchFamily="34" charset="-128"/>
                        </a:rPr>
                        <a:t>Schulkindbetreuung</a:t>
                      </a:r>
                      <a:r>
                        <a:rPr kumimoji="0" lang="de-DE" altLang="de-DE" sz="1200" b="1" i="1" u="none" strike="noStrike" cap="none" normalizeH="0" baseline="0" dirty="0">
                          <a:ln>
                            <a:noFill/>
                          </a:ln>
                          <a:solidFill>
                            <a:schemeClr val="tx1"/>
                          </a:solidFill>
                          <a:effectLst/>
                          <a:latin typeface="Calibri" pitchFamily="34" charset="0"/>
                          <a:ea typeface="ＭＳ Ｐゴシック" pitchFamily="34" charset="-128"/>
                        </a:rPr>
                        <a:t> nach Bedarf (städt. Personal)</a:t>
                      </a:r>
                      <a:endParaRPr kumimoji="0" lang="de-DE" altLang="de-DE" sz="1200" b="0" i="1" u="none" strike="noStrike" cap="none" normalizeH="0" baseline="0" dirty="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1"/>
                  </a:ext>
                </a:extLst>
              </a:tr>
              <a:tr h="350520">
                <a:tc rowSpan="2">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8:00</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rowSpan="2">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90 min</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rowSpan="2" gridSpan="4">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dirty="0">
                          <a:ln>
                            <a:noFill/>
                          </a:ln>
                          <a:solidFill>
                            <a:schemeClr val="tx1"/>
                          </a:solidFill>
                          <a:effectLst/>
                          <a:latin typeface="Calibri" pitchFamily="34" charset="0"/>
                          <a:ea typeface="ＭＳ Ｐゴシック" pitchFamily="34" charset="-128"/>
                        </a:rPr>
                        <a:t>Unterrichtsblock 1</a:t>
                      </a: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endParaRPr>
                    </a:p>
                  </a:txBody>
                  <a:tcPr marL="61279" marR="61279"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000" b="0" i="0" u="none" strike="noStrike" cap="none" normalizeH="0" baseline="0" dirty="0">
                          <a:ln>
                            <a:noFill/>
                          </a:ln>
                          <a:solidFill>
                            <a:schemeClr val="tx1"/>
                          </a:solidFill>
                          <a:effectLst/>
                          <a:latin typeface="Calibri" pitchFamily="34" charset="0"/>
                          <a:ea typeface="ＭＳ Ｐゴシック" pitchFamily="34" charset="-128"/>
                        </a:rPr>
                        <a:t>Klasse 1:  Unterrichts-</a:t>
                      </a:r>
                    </a:p>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000" b="0" i="0" u="none" strike="noStrike" cap="none" normalizeH="0" baseline="0" dirty="0">
                          <a:ln>
                            <a:noFill/>
                          </a:ln>
                          <a:solidFill>
                            <a:schemeClr val="tx1"/>
                          </a:solidFill>
                          <a:effectLst/>
                          <a:latin typeface="Calibri" pitchFamily="34" charset="0"/>
                          <a:ea typeface="ＭＳ Ｐゴシック" pitchFamily="34" charset="-128"/>
                        </a:rPr>
                        <a:t>beginn 8:45</a:t>
                      </a:r>
                    </a:p>
                  </a:txBody>
                  <a:tcPr marL="61279" marR="61279"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3500">
                <a:tc vMerge="1">
                  <a:txBody>
                    <a:bodyPr/>
                    <a:lstStyle/>
                    <a:p>
                      <a:endParaRPr lang="de-DE"/>
                    </a:p>
                  </a:txBody>
                  <a:tcPr/>
                </a:tc>
                <a:tc vMerge="1">
                  <a:txBody>
                    <a:bodyPr/>
                    <a:lstStyle/>
                    <a:p>
                      <a:endParaRPr lang="de-DE"/>
                    </a:p>
                  </a:txBody>
                  <a:tcPr/>
                </a:tc>
                <a:tc gridSpan="4"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273023">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9:30</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7FFC4"/>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10 min</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7FFC4"/>
                    </a:solidFill>
                  </a:tcPr>
                </a:tc>
                <a:tc gridSpan="5">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Gemeinsames Frühstück</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273023">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9:40</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15 min</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c gridSpan="5">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Bewegte Pause auf dem Schulgelände</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5"/>
                  </a:ext>
                </a:extLst>
              </a:tr>
              <a:tr h="512714">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9:55</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90 min</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gridSpan="5">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Unterrichtsblock 2</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273023">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11:25</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15 min</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CC"/>
                    </a:solidFill>
                  </a:tcPr>
                </a:tc>
                <a:tc gridSpan="5">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Bewegte Pause auf dem Schulgelände</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9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7"/>
                  </a:ext>
                </a:extLst>
              </a:tr>
              <a:tr h="273023">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11:40</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BF8F"/>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45 min</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BF8F"/>
                    </a:solidFill>
                  </a:tcPr>
                </a:tc>
                <a:tc gridSpan="4">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Lernzeit</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BF8F"/>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Unterricht</a:t>
                      </a:r>
                    </a:p>
                  </a:txBody>
                  <a:tcPr marL="61279" marR="61279" marT="0" marB="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00"/>
                    </a:solidFill>
                  </a:tcPr>
                </a:tc>
                <a:extLst>
                  <a:ext uri="{0D108BD9-81ED-4DB2-BD59-A6C34878D82A}">
                    <a16:rowId xmlns:a16="http://schemas.microsoft.com/office/drawing/2014/main" val="10008"/>
                  </a:ext>
                </a:extLst>
              </a:tr>
              <a:tr h="273023">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12:25</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D6D"/>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30 min</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D6D"/>
                    </a:solidFill>
                  </a:tcPr>
                </a:tc>
                <a:tc gridSpan="4">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Gemeinsames Mittagessen in der Mensa</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a:ln>
                            <a:noFill/>
                          </a:ln>
                          <a:solidFill>
                            <a:schemeClr val="tx1"/>
                          </a:solidFill>
                          <a:effectLst/>
                          <a:latin typeface="Calibri" pitchFamily="34" charset="0"/>
                          <a:ea typeface="ＭＳ Ｐゴシック" pitchFamily="34" charset="-128"/>
                        </a:rPr>
                        <a:t>nach Bedarf</a:t>
                      </a:r>
                      <a:endParaRPr kumimoji="0" lang="de-DE" altLang="de-DE" sz="1200" b="0" i="1"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D6D"/>
                    </a:solidFill>
                  </a:tcPr>
                </a:tc>
                <a:extLst>
                  <a:ext uri="{0D108BD9-81ED-4DB2-BD59-A6C34878D82A}">
                    <a16:rowId xmlns:a16="http://schemas.microsoft.com/office/drawing/2014/main" val="10009"/>
                  </a:ext>
                </a:extLst>
              </a:tr>
              <a:tr h="273023">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12:55</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35 min</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gridSpan="4">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Spiel- und  Ruhezeit (Mittagspause)</a:t>
                      </a:r>
                    </a:p>
                  </a:txBody>
                  <a:tcPr marL="61279" marR="61279"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9FF"/>
                    </a:solidFill>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endParaRPr kumimoji="0" lang="de-DE" altLang="de-DE" sz="1200" b="1" i="1" u="none" strike="noStrike" cap="none" normalizeH="0" baseline="0">
                        <a:ln>
                          <a:noFill/>
                        </a:ln>
                        <a:solidFill>
                          <a:schemeClr val="tx1"/>
                        </a:solidFill>
                        <a:effectLst/>
                        <a:latin typeface="Calibri" pitchFamily="34" charset="0"/>
                        <a:ea typeface="ＭＳ Ｐゴシック" pitchFamily="34" charset="-128"/>
                      </a:endParaRPr>
                    </a:p>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a:ln>
                            <a:noFill/>
                          </a:ln>
                          <a:solidFill>
                            <a:schemeClr val="tx1"/>
                          </a:solidFill>
                          <a:effectLst/>
                          <a:latin typeface="Calibri" pitchFamily="34" charset="0"/>
                          <a:ea typeface="ＭＳ Ｐゴシック" pitchFamily="34" charset="-128"/>
                        </a:rPr>
                        <a:t>Betreuung nach Bedarf</a:t>
                      </a:r>
                      <a:endParaRPr kumimoji="0" lang="de-DE" altLang="de-DE" sz="1200" b="0" i="1" u="none" strike="noStrike" cap="none" normalizeH="0" baseline="0">
                        <a:ln>
                          <a:noFill/>
                        </a:ln>
                        <a:solidFill>
                          <a:schemeClr val="tx1"/>
                        </a:solidFill>
                        <a:effectLst/>
                        <a:latin typeface="Calibri" pitchFamily="34" charset="0"/>
                        <a:ea typeface="ＭＳ Ｐゴシック" pitchFamily="34" charset="-128"/>
                      </a:endParaRPr>
                    </a:p>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a:ln>
                            <a:noFill/>
                          </a:ln>
                          <a:solidFill>
                            <a:schemeClr val="tx1"/>
                          </a:solidFill>
                          <a:effectLst/>
                          <a:latin typeface="Calibri" pitchFamily="34" charset="0"/>
                          <a:ea typeface="ＭＳ Ｐゴシック" pitchFamily="34" charset="-128"/>
                        </a:rPr>
                        <a:t>(städt.</a:t>
                      </a:r>
                    </a:p>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a:ln>
                            <a:noFill/>
                          </a:ln>
                          <a:solidFill>
                            <a:schemeClr val="tx1"/>
                          </a:solidFill>
                          <a:effectLst/>
                          <a:latin typeface="Calibri" pitchFamily="34" charset="0"/>
                          <a:ea typeface="ＭＳ Ｐゴシック" pitchFamily="34" charset="-128"/>
                        </a:rPr>
                        <a:t>Personal)</a:t>
                      </a:r>
                      <a:endParaRPr kumimoji="0" lang="de-DE" altLang="de-DE" sz="1200" b="0" i="1"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778537">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13:30</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90 min</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gridSpan="4">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rPr>
                        <a:t>Unterrichtsblock 3</a:t>
                      </a: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p>
                      <a:pPr marL="0" marR="0" lvl="0" indent="0" algn="ctr" defTabSz="914400" rtl="0" eaLnBrk="1" fontAlgn="base" latinLnBrk="0" hangingPunct="1">
                        <a:lnSpc>
                          <a:spcPct val="115000"/>
                        </a:lnSpc>
                        <a:spcBef>
                          <a:spcPct val="0"/>
                        </a:spcBef>
                        <a:spcAft>
                          <a:spcPct val="0"/>
                        </a:spcAft>
                        <a:buClrTx/>
                        <a:buSzTx/>
                        <a:buFontTx/>
                        <a:buNone/>
                        <a:tabLst>
                          <a:tab pos="2809875" algn="l"/>
                        </a:tabLst>
                      </a:pP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00"/>
                    </a:solidFill>
                  </a:tcPr>
                </a:tc>
                <a:tc hMerge="1">
                  <a:txBody>
                    <a:bodyPr/>
                    <a:lstStyle/>
                    <a:p>
                      <a:endParaRPr lang="de-DE"/>
                    </a:p>
                  </a:txBody>
                  <a:tcPr/>
                </a:tc>
                <a:tc hMerge="1">
                  <a:txBody>
                    <a:bodyPr/>
                    <a:lstStyle/>
                    <a:p>
                      <a:endParaRPr lang="de-DE"/>
                    </a:p>
                  </a:txBody>
                  <a:tcPr/>
                </a:tc>
                <a:tc hMerge="1">
                  <a:txBody>
                    <a:bodyPr/>
                    <a:lstStyle/>
                    <a:p>
                      <a:endParaRPr lang="de-DE"/>
                    </a:p>
                  </a:txBody>
                  <a:tcPr/>
                </a:tc>
                <a:tc vMerge="1">
                  <a:txBody>
                    <a:bodyPr/>
                    <a:lstStyle/>
                    <a:p>
                      <a:endParaRPr lang="de-DE"/>
                    </a:p>
                  </a:txBody>
                  <a:tcPr/>
                </a:tc>
                <a:extLst>
                  <a:ext uri="{0D108BD9-81ED-4DB2-BD59-A6C34878D82A}">
                    <a16:rowId xmlns:a16="http://schemas.microsoft.com/office/drawing/2014/main" val="10011"/>
                  </a:ext>
                </a:extLst>
              </a:tr>
              <a:tr h="273023">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a:ln>
                            <a:noFill/>
                          </a:ln>
                          <a:solidFill>
                            <a:schemeClr val="tx1"/>
                          </a:solidFill>
                          <a:effectLst/>
                          <a:latin typeface="Calibri" pitchFamily="34" charset="0"/>
                          <a:ea typeface="ＭＳ Ｐゴシック" pitchFamily="34" charset="-128"/>
                        </a:rPr>
                        <a:t>15:00</a:t>
                      </a:r>
                      <a:endParaRPr kumimoji="0" lang="de-DE" altLang="de-DE" sz="1200" b="0" i="1"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a:ln>
                            <a:noFill/>
                          </a:ln>
                          <a:solidFill>
                            <a:schemeClr val="tx1"/>
                          </a:solidFill>
                          <a:effectLst/>
                          <a:latin typeface="Calibri" pitchFamily="34" charset="0"/>
                          <a:ea typeface="ＭＳ Ｐゴシック" pitchFamily="34" charset="-128"/>
                        </a:rPr>
                        <a:t>120 min</a:t>
                      </a:r>
                      <a:endParaRPr kumimoji="0" lang="de-DE" altLang="de-DE" sz="1200" b="0" i="1"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dirty="0" err="1">
                          <a:ln>
                            <a:noFill/>
                          </a:ln>
                          <a:solidFill>
                            <a:schemeClr val="tx1"/>
                          </a:solidFill>
                          <a:effectLst/>
                          <a:latin typeface="Calibri" pitchFamily="34" charset="0"/>
                          <a:ea typeface="ＭＳ Ｐゴシック" pitchFamily="34" charset="-128"/>
                        </a:rPr>
                        <a:t>Schulkindbetreuung</a:t>
                      </a:r>
                      <a:r>
                        <a:rPr kumimoji="0" lang="de-DE" altLang="de-DE" sz="1200" b="1" i="1" u="none" strike="noStrike" cap="none" normalizeH="0" baseline="0" dirty="0">
                          <a:ln>
                            <a:noFill/>
                          </a:ln>
                          <a:solidFill>
                            <a:schemeClr val="tx1"/>
                          </a:solidFill>
                          <a:effectLst/>
                          <a:latin typeface="Calibri" pitchFamily="34" charset="0"/>
                          <a:ea typeface="ＭＳ Ｐゴシック" pitchFamily="34" charset="-128"/>
                        </a:rPr>
                        <a:t> nach Bedarf (städt. Personal )</a:t>
                      </a:r>
                      <a:endParaRPr kumimoji="0" lang="de-DE" altLang="de-DE" sz="1200" b="0" i="1" u="none" strike="noStrike" cap="none" normalizeH="0" baseline="0" dirty="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12"/>
                  </a:ext>
                </a:extLst>
              </a:tr>
              <a:tr h="273023">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a:ln>
                            <a:noFill/>
                          </a:ln>
                          <a:solidFill>
                            <a:schemeClr val="tx1"/>
                          </a:solidFill>
                          <a:effectLst/>
                          <a:latin typeface="Calibri" pitchFamily="34" charset="0"/>
                          <a:ea typeface="ＭＳ Ｐゴシック" pitchFamily="34" charset="-128"/>
                        </a:rPr>
                        <a:t>17:00</a:t>
                      </a:r>
                      <a:endParaRPr kumimoji="0" lang="de-DE" altLang="de-DE" sz="1200" b="0" i="1"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a:ln>
                            <a:noFill/>
                          </a:ln>
                          <a:solidFill>
                            <a:schemeClr val="tx1"/>
                          </a:solidFill>
                          <a:effectLst/>
                          <a:latin typeface="Calibri" pitchFamily="34" charset="0"/>
                          <a:ea typeface="ＭＳ Ｐゴシック" pitchFamily="34" charset="-128"/>
                        </a:rPr>
                        <a:t> </a:t>
                      </a:r>
                      <a:endParaRPr kumimoji="0" lang="de-DE" altLang="de-DE" sz="1200" b="0" i="1" u="none" strike="noStrike" cap="none" normalizeH="0" baseline="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lvl1pPr eaLnBrk="0" hangingPunct="0">
                        <a:spcBef>
                          <a:spcPct val="20000"/>
                        </a:spcBef>
                        <a:buFont typeface="Arial" charset="0"/>
                        <a:tabLst>
                          <a:tab pos="2809875" algn="l"/>
                        </a:tabLst>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tabLst>
                          <a:tab pos="2809875" algn="l"/>
                        </a:tabLst>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tabLst>
                          <a:tab pos="2809875" algn="l"/>
                        </a:tabLst>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tabLst>
                          <a:tab pos="2809875" algn="l"/>
                        </a:tabLst>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tabLst>
                          <a:tab pos="2809875" algn="l"/>
                        </a:tabLs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tab pos="2809875" algn="l"/>
                        </a:tabLst>
                      </a:pPr>
                      <a:r>
                        <a:rPr kumimoji="0" lang="de-DE" altLang="de-DE" sz="1200" b="1" i="1" u="none" strike="noStrike" cap="none" normalizeH="0" baseline="0" dirty="0">
                          <a:ln>
                            <a:noFill/>
                          </a:ln>
                          <a:solidFill>
                            <a:schemeClr val="tx1"/>
                          </a:solidFill>
                          <a:effectLst/>
                          <a:latin typeface="Calibri" pitchFamily="34" charset="0"/>
                          <a:ea typeface="ＭＳ Ｐゴシック" pitchFamily="34" charset="-128"/>
                        </a:rPr>
                        <a:t>Schließung des Schulhauses</a:t>
                      </a:r>
                      <a:endParaRPr kumimoji="0" lang="de-DE" altLang="de-DE" sz="1200" b="0" i="1" u="none" strike="noStrike" cap="none" normalizeH="0" baseline="0" dirty="0">
                        <a:ln>
                          <a:noFill/>
                        </a:ln>
                        <a:solidFill>
                          <a:schemeClr val="tx1"/>
                        </a:solidFill>
                        <a:effectLst/>
                        <a:latin typeface="Calibri" pitchFamily="34" charset="0"/>
                        <a:ea typeface="ＭＳ Ｐゴシック" pitchFamily="34" charset="-128"/>
                      </a:endParaRPr>
                    </a:p>
                  </a:txBody>
                  <a:tcPr marL="61279" marR="612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13"/>
                  </a:ext>
                </a:extLst>
              </a:tr>
            </a:tbl>
          </a:graphicData>
        </a:graphic>
      </p:graphicFrame>
      <p:sp>
        <p:nvSpPr>
          <p:cNvPr id="6" name="Line 5"/>
          <p:cNvSpPr>
            <a:spLocks noChangeShapeType="1"/>
          </p:cNvSpPr>
          <p:nvPr/>
        </p:nvSpPr>
        <p:spPr bwMode="auto">
          <a:xfrm>
            <a:off x="1763713" y="1125538"/>
            <a:ext cx="67691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latin typeface="Arial" charset="0"/>
              <a:ea typeface="ＭＳ Ｐゴシック" charset="0"/>
              <a:cs typeface="Arial" charset="0"/>
            </a:endParaRPr>
          </a:p>
        </p:txBody>
      </p:sp>
      <p:pic>
        <p:nvPicPr>
          <p:cNvPr id="257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612" name="Group 132"/>
          <p:cNvGraphicFramePr>
            <a:graphicFrameLocks noGrp="1"/>
          </p:cNvGraphicFramePr>
          <p:nvPr>
            <p:extLst>
              <p:ext uri="{D42A27DB-BD31-4B8C-83A1-F6EECF244321}">
                <p14:modId xmlns:p14="http://schemas.microsoft.com/office/powerpoint/2010/main" val="146217485"/>
              </p:ext>
            </p:extLst>
          </p:nvPr>
        </p:nvGraphicFramePr>
        <p:xfrm>
          <a:off x="900113" y="1316038"/>
          <a:ext cx="7993062" cy="4941890"/>
        </p:xfrm>
        <a:graphic>
          <a:graphicData uri="http://schemas.openxmlformats.org/drawingml/2006/table">
            <a:tbl>
              <a:tblPr/>
              <a:tblGrid>
                <a:gridCol w="833437">
                  <a:extLst>
                    <a:ext uri="{9D8B030D-6E8A-4147-A177-3AD203B41FA5}">
                      <a16:colId xmlns:a16="http://schemas.microsoft.com/office/drawing/2014/main" val="20000"/>
                    </a:ext>
                  </a:extLst>
                </a:gridCol>
                <a:gridCol w="835025">
                  <a:extLst>
                    <a:ext uri="{9D8B030D-6E8A-4147-A177-3AD203B41FA5}">
                      <a16:colId xmlns:a16="http://schemas.microsoft.com/office/drawing/2014/main" val="20001"/>
                    </a:ext>
                  </a:extLst>
                </a:gridCol>
                <a:gridCol w="1458913">
                  <a:extLst>
                    <a:ext uri="{9D8B030D-6E8A-4147-A177-3AD203B41FA5}">
                      <a16:colId xmlns:a16="http://schemas.microsoft.com/office/drawing/2014/main" val="20002"/>
                    </a:ext>
                  </a:extLst>
                </a:gridCol>
                <a:gridCol w="1252537">
                  <a:extLst>
                    <a:ext uri="{9D8B030D-6E8A-4147-A177-3AD203B41FA5}">
                      <a16:colId xmlns:a16="http://schemas.microsoft.com/office/drawing/2014/main" val="20003"/>
                    </a:ext>
                  </a:extLst>
                </a:gridCol>
                <a:gridCol w="1112838">
                  <a:extLst>
                    <a:ext uri="{9D8B030D-6E8A-4147-A177-3AD203B41FA5}">
                      <a16:colId xmlns:a16="http://schemas.microsoft.com/office/drawing/2014/main" val="20004"/>
                    </a:ext>
                  </a:extLst>
                </a:gridCol>
                <a:gridCol w="13589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368300">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dirty="0">
                          <a:ln>
                            <a:noFill/>
                          </a:ln>
                          <a:solidFill>
                            <a:schemeClr val="tx1"/>
                          </a:solidFill>
                          <a:effectLst/>
                          <a:latin typeface="Calibri" pitchFamily="34" charset="0"/>
                          <a:ea typeface="ＭＳ Ｐゴシック" pitchFamily="34" charset="-128"/>
                          <a:cs typeface="Arial" charset="0"/>
                        </a:rPr>
                        <a:t>Zeit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cs typeface="Arial" charset="0"/>
                        </a:rPr>
                        <a:t>Dauer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cs typeface="Arial" charset="0"/>
                        </a:rPr>
                        <a:t>Montag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cs typeface="Arial" charset="0"/>
                        </a:rPr>
                        <a:t>Dienstag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cs typeface="Arial" charset="0"/>
                        </a:rPr>
                        <a:t>Mittwoch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cs typeface="Arial" charset="0"/>
                        </a:rPr>
                        <a:t>Donnerstag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a:ln>
                            <a:noFill/>
                          </a:ln>
                          <a:solidFill>
                            <a:schemeClr val="tx1"/>
                          </a:solidFill>
                          <a:effectLst/>
                          <a:latin typeface="Calibri" pitchFamily="34" charset="0"/>
                          <a:ea typeface="ＭＳ Ｐゴシック" pitchFamily="34" charset="-128"/>
                          <a:cs typeface="Arial" charset="0"/>
                        </a:rPr>
                        <a:t>Freitag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0"/>
                  </a:ext>
                </a:extLst>
              </a:tr>
              <a:tr h="457200">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45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Deutsch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Deutsch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Mathematik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Deutsch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8.45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45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Lernzeit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Mathematik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Lernzeit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Deutsch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Sachunterricht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9.30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10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Frühstück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3"/>
                  </a:ext>
                </a:extLst>
              </a:tr>
              <a:tr h="274638">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9.40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15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Bewegte Pause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457200">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9.55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45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MBS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Mathematik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Deutsch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Sachunterricht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Mathematik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10.40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45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Mathematik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Lernzeit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Deutsch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Musik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kern="1200" cap="none" normalizeH="0" baseline="0" dirty="0">
                          <a:ln>
                            <a:noFill/>
                          </a:ln>
                          <a:solidFill>
                            <a:schemeClr val="tx1"/>
                          </a:solidFill>
                          <a:effectLst/>
                          <a:latin typeface="Calibri" pitchFamily="34" charset="0"/>
                          <a:ea typeface="ＭＳ Ｐゴシック" pitchFamily="34" charset="-128"/>
                          <a:cs typeface="Arial" charset="0"/>
                        </a:rPr>
                        <a:t>Klassenlehrer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kern="1200" cap="none" normalizeH="0" baseline="0" dirty="0">
                          <a:ln>
                            <a:noFill/>
                          </a:ln>
                          <a:solidFill>
                            <a:schemeClr val="tx1"/>
                          </a:solidFill>
                          <a:effectLst/>
                          <a:latin typeface="Calibri" pitchFamily="34" charset="0"/>
                          <a:ea typeface="ＭＳ Ｐゴシック" pitchFamily="34" charset="-128"/>
                          <a:cs typeface="Arial" charset="0"/>
                        </a:rPr>
                        <a:t>stunde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74638">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11.25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15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Bewegte Pause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7"/>
                  </a:ext>
                </a:extLst>
              </a:tr>
              <a:tr h="457200">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11.40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45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Mathematik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Religion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a:t>
                      </a:r>
                      <a:r>
                        <a:rPr kumimoji="0" lang="de-DE" altLang="de-DE" sz="1200" b="0" i="0" u="none" strike="noStrike" cap="none" normalizeH="0" baseline="0" dirty="0" err="1">
                          <a:ln>
                            <a:noFill/>
                          </a:ln>
                          <a:solidFill>
                            <a:schemeClr val="tx1"/>
                          </a:solidFill>
                          <a:effectLst/>
                          <a:latin typeface="Calibri" pitchFamily="34" charset="0"/>
                          <a:ea typeface="ＭＳ Ｐゴシック" pitchFamily="34" charset="-128"/>
                          <a:cs typeface="Arial" charset="0"/>
                        </a:rPr>
                        <a:t>koko</a:t>
                      </a: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Sport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Religion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a:t>
                      </a:r>
                      <a:r>
                        <a:rPr kumimoji="0" lang="de-DE" altLang="de-DE" sz="1200" b="0" i="0" u="none" strike="noStrike" cap="none" normalizeH="0" baseline="0" dirty="0" err="1">
                          <a:ln>
                            <a:noFill/>
                          </a:ln>
                          <a:solidFill>
                            <a:schemeClr val="tx1"/>
                          </a:solidFill>
                          <a:effectLst/>
                          <a:latin typeface="Calibri" pitchFamily="34" charset="0"/>
                          <a:ea typeface="ＭＳ Ｐゴシック" pitchFamily="34" charset="-128"/>
                          <a:cs typeface="Arial" charset="0"/>
                        </a:rPr>
                        <a:t>koko</a:t>
                      </a: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Sport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12.25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30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Mittagessen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9"/>
                  </a:ext>
                </a:extLst>
              </a:tr>
              <a:tr h="274638">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12.55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35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Spiel- und Ruhezeit (Mittagspause)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57200">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13.30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45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Deutsch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Sachunterricht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Kooperations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angebote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Lernzeit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57200">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14.15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45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Englisch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rPr>
                        <a:t>Kunst / Werken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Kooperations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angebote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a:ln>
                            <a:noFill/>
                          </a:ln>
                          <a:solidFill>
                            <a:schemeClr val="tx1"/>
                          </a:solidFill>
                          <a:effectLst/>
                          <a:latin typeface="Calibri" pitchFamily="34" charset="0"/>
                          <a:ea typeface="ＭＳ Ｐゴシック" pitchFamily="34" charset="-128"/>
                          <a:cs typeface="Arial" charset="0"/>
                        </a:rPr>
                        <a:t>Sport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Calibri" pitchFamily="34" charset="0"/>
                        <a:ea typeface="ＭＳ Ｐゴシック" pitchFamily="34"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20589" name="Titel 1"/>
          <p:cNvSpPr>
            <a:spLocks/>
          </p:cNvSpPr>
          <p:nvPr/>
        </p:nvSpPr>
        <p:spPr bwMode="auto">
          <a:xfrm>
            <a:off x="1619250" y="188913"/>
            <a:ext cx="6697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r>
              <a:rPr lang="de-DE" sz="4400" dirty="0">
                <a:latin typeface="+mj-lt"/>
                <a:ea typeface="ＭＳ Ｐゴシック" charset="0"/>
                <a:cs typeface="Arial" charset="0"/>
              </a:rPr>
              <a:t>Stundenplan</a:t>
            </a:r>
            <a:r>
              <a:rPr lang="de-DE" sz="2400" dirty="0">
                <a:latin typeface="+mj-lt"/>
                <a:ea typeface="ＭＳ Ｐゴシック" charset="0"/>
                <a:cs typeface="Arial" charset="0"/>
              </a:rPr>
              <a:t>   Bsp. Klasse 1</a:t>
            </a:r>
          </a:p>
        </p:txBody>
      </p:sp>
      <p:pic>
        <p:nvPicPr>
          <p:cNvPr id="277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84"/>
          <p:cNvSpPr>
            <a:spLocks noChangeShapeType="1"/>
          </p:cNvSpPr>
          <p:nvPr/>
        </p:nvSpPr>
        <p:spPr bwMode="auto">
          <a:xfrm>
            <a:off x="1692275" y="1103313"/>
            <a:ext cx="72009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latin typeface="Arial" charset="0"/>
              <a:ea typeface="ＭＳ Ｐゴシック"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a:xfrm>
            <a:off x="1476375" y="125413"/>
            <a:ext cx="7416800" cy="1143000"/>
          </a:xfrm>
        </p:spPr>
        <p:txBody>
          <a:bodyPr/>
          <a:lstStyle/>
          <a:p>
            <a:pPr eaLnBrk="1" hangingPunct="1"/>
            <a:r>
              <a:rPr lang="de-DE" altLang="de-DE">
                <a:ea typeface="ＭＳ Ｐゴシック" panose="020B0600070205080204" pitchFamily="34" charset="-128"/>
              </a:rPr>
              <a:t>Besonderheiten im Ganztag</a:t>
            </a:r>
          </a:p>
        </p:txBody>
      </p:sp>
      <p:sp>
        <p:nvSpPr>
          <p:cNvPr id="27651" name="Inhaltsplatzhalter 2"/>
          <p:cNvSpPr>
            <a:spLocks noGrp="1"/>
          </p:cNvSpPr>
          <p:nvPr>
            <p:ph idx="1"/>
          </p:nvPr>
        </p:nvSpPr>
        <p:spPr>
          <a:xfrm>
            <a:off x="468313" y="1350963"/>
            <a:ext cx="8229600" cy="4525962"/>
          </a:xfrm>
        </p:spPr>
        <p:txBody>
          <a:bodyPr/>
          <a:lstStyle/>
          <a:p>
            <a:pPr eaLnBrk="1" hangingPunct="1">
              <a:lnSpc>
                <a:spcPct val="80000"/>
              </a:lnSpc>
              <a:buFont typeface="Arial" panose="020B0604020202020204" pitchFamily="34" charset="0"/>
              <a:buNone/>
              <a:defRPr/>
            </a:pPr>
            <a:endParaRPr lang="de-DE" altLang="de-DE" sz="1000" dirty="0">
              <a:ea typeface="ＭＳ Ｐゴシック" panose="020B0600070205080204" pitchFamily="34" charset="-128"/>
            </a:endParaRPr>
          </a:p>
          <a:p>
            <a:pPr marL="0" indent="0" eaLnBrk="1" hangingPunct="1">
              <a:lnSpc>
                <a:spcPct val="80000"/>
              </a:lnSpc>
              <a:buFont typeface="Arial" panose="020B0604020202020204" pitchFamily="34" charset="0"/>
              <a:buNone/>
              <a:defRPr/>
            </a:pPr>
            <a:r>
              <a:rPr lang="de-DE" altLang="de-DE" sz="2000" dirty="0">
                <a:ea typeface="ＭＳ Ｐゴシック" panose="020B0600070205080204" pitchFamily="34" charset="-128"/>
              </a:rPr>
              <a:t>Zusätzliche Ganztagsstunden ermöglichen:</a:t>
            </a:r>
          </a:p>
          <a:p>
            <a:pPr eaLnBrk="1" hangingPunct="1">
              <a:lnSpc>
                <a:spcPct val="80000"/>
              </a:lnSpc>
              <a:buFont typeface="Arial" panose="020B0604020202020204" pitchFamily="34" charset="0"/>
              <a:buNone/>
              <a:defRPr/>
            </a:pPr>
            <a:r>
              <a:rPr lang="de-DE" altLang="de-DE" sz="2000" dirty="0">
                <a:ea typeface="ＭＳ Ｐゴシック" panose="020B0600070205080204" pitchFamily="34" charset="-128"/>
              </a:rPr>
              <a:t>	 </a:t>
            </a:r>
          </a:p>
          <a:p>
            <a:pPr eaLnBrk="1" hangingPunct="1">
              <a:lnSpc>
                <a:spcPct val="80000"/>
              </a:lnSpc>
              <a:defRPr/>
            </a:pPr>
            <a:r>
              <a:rPr lang="de-DE" altLang="de-DE" sz="2000" dirty="0">
                <a:ea typeface="ＭＳ Ｐゴシック" panose="020B0600070205080204" pitchFamily="34" charset="-128"/>
              </a:rPr>
              <a:t>Lernzeit: individuelle Förderung durch differenzierte Angebote</a:t>
            </a:r>
          </a:p>
          <a:p>
            <a:pPr marL="0" indent="0" eaLnBrk="1" hangingPunct="1">
              <a:lnSpc>
                <a:spcPct val="80000"/>
              </a:lnSpc>
              <a:buFont typeface="Arial" panose="020B0604020202020204" pitchFamily="34" charset="0"/>
              <a:buNone/>
              <a:defRPr/>
            </a:pPr>
            <a:endParaRPr lang="de-DE" altLang="de-DE" sz="2000" dirty="0">
              <a:ea typeface="ＭＳ Ｐゴシック" panose="020B0600070205080204" pitchFamily="34" charset="-128"/>
            </a:endParaRPr>
          </a:p>
          <a:p>
            <a:pPr eaLnBrk="1" hangingPunct="1">
              <a:lnSpc>
                <a:spcPct val="80000"/>
              </a:lnSpc>
              <a:defRPr/>
            </a:pPr>
            <a:r>
              <a:rPr lang="de-DE" altLang="de-DE" sz="2000" dirty="0">
                <a:ea typeface="ＭＳ Ｐゴシック" panose="020B0600070205080204" pitchFamily="34" charset="-128"/>
              </a:rPr>
              <a:t>Englisch: nach Wegfall von E in Kl.1/2, 1 GT-Stunde</a:t>
            </a:r>
          </a:p>
          <a:p>
            <a:pPr eaLnBrk="1" hangingPunct="1">
              <a:lnSpc>
                <a:spcPct val="80000"/>
              </a:lnSpc>
              <a:defRPr/>
            </a:pPr>
            <a:endParaRPr lang="de-DE" altLang="de-DE" sz="2000" dirty="0">
              <a:ea typeface="ＭＳ Ｐゴシック" panose="020B0600070205080204" pitchFamily="34" charset="-128"/>
            </a:endParaRPr>
          </a:p>
          <a:p>
            <a:pPr eaLnBrk="1" hangingPunct="1">
              <a:lnSpc>
                <a:spcPct val="80000"/>
              </a:lnSpc>
              <a:defRPr/>
            </a:pPr>
            <a:r>
              <a:rPr lang="de-DE" altLang="de-DE" sz="2000" dirty="0">
                <a:ea typeface="ＭＳ Ｐゴシック" panose="020B0600070205080204" pitchFamily="34" charset="-128"/>
              </a:rPr>
              <a:t>MBS durch Kooperationspartner Musikschule</a:t>
            </a:r>
          </a:p>
          <a:p>
            <a:pPr eaLnBrk="1" hangingPunct="1">
              <a:lnSpc>
                <a:spcPct val="80000"/>
              </a:lnSpc>
              <a:defRPr/>
            </a:pPr>
            <a:endParaRPr lang="de-DE" altLang="de-DE" sz="2000" dirty="0">
              <a:ea typeface="ＭＳ Ｐゴシック" panose="020B0600070205080204" pitchFamily="34" charset="-128"/>
            </a:endParaRPr>
          </a:p>
          <a:p>
            <a:pPr eaLnBrk="1" hangingPunct="1">
              <a:lnSpc>
                <a:spcPct val="80000"/>
              </a:lnSpc>
              <a:defRPr/>
            </a:pPr>
            <a:r>
              <a:rPr lang="de-DE" altLang="de-DE" sz="2000" dirty="0">
                <a:ea typeface="ＭＳ Ｐゴシック" panose="020B0600070205080204" pitchFamily="34" charset="-128"/>
              </a:rPr>
              <a:t>1 Unterrichtsblock, in dem die Kinder in Tertialen verschiedene  Angebote (Kurse) durchlaufen (veranstaltet durch Kooperationspartner &amp; Lehrer)</a:t>
            </a:r>
          </a:p>
          <a:p>
            <a:pPr eaLnBrk="1" hangingPunct="1">
              <a:lnSpc>
                <a:spcPct val="80000"/>
              </a:lnSpc>
              <a:defRPr/>
            </a:pPr>
            <a:endParaRPr lang="de-DE" altLang="de-DE" sz="2000" dirty="0">
              <a:ea typeface="ＭＳ Ｐゴシック" panose="020B0600070205080204" pitchFamily="34" charset="-128"/>
            </a:endParaRPr>
          </a:p>
          <a:p>
            <a:pPr eaLnBrk="1" hangingPunct="1">
              <a:lnSpc>
                <a:spcPct val="80000"/>
              </a:lnSpc>
              <a:defRPr/>
            </a:pPr>
            <a:r>
              <a:rPr lang="de-DE" altLang="de-DE" sz="2000" dirty="0">
                <a:ea typeface="ＭＳ Ｐゴシック" panose="020B0600070205080204" pitchFamily="34" charset="-128"/>
              </a:rPr>
              <a:t>Schwimmen in Klasse 2+3</a:t>
            </a:r>
          </a:p>
          <a:p>
            <a:pPr eaLnBrk="1" hangingPunct="1">
              <a:lnSpc>
                <a:spcPct val="80000"/>
              </a:lnSpc>
              <a:defRPr/>
            </a:pPr>
            <a:endParaRPr lang="de-DE" altLang="de-DE" sz="2000" dirty="0">
              <a:ea typeface="ＭＳ Ｐゴシック" panose="020B0600070205080204" pitchFamily="34" charset="-128"/>
            </a:endParaRPr>
          </a:p>
          <a:p>
            <a:pPr eaLnBrk="1" hangingPunct="1">
              <a:lnSpc>
                <a:spcPct val="80000"/>
              </a:lnSpc>
              <a:defRPr/>
            </a:pPr>
            <a:r>
              <a:rPr lang="de-DE" altLang="de-DE" sz="2000" dirty="0">
                <a:solidFill>
                  <a:srgbClr val="FF0000"/>
                </a:solidFill>
                <a:ea typeface="ＭＳ Ｐゴシック" panose="020B0600070205080204" pitchFamily="34" charset="-128"/>
              </a:rPr>
              <a:t>Mittagessen</a:t>
            </a:r>
          </a:p>
          <a:p>
            <a:pPr marL="0" indent="0" eaLnBrk="1" hangingPunct="1">
              <a:lnSpc>
                <a:spcPct val="80000"/>
              </a:lnSpc>
              <a:buFont typeface="Arial" panose="020B0604020202020204" pitchFamily="34" charset="0"/>
              <a:buNone/>
              <a:defRPr/>
            </a:pPr>
            <a:endParaRPr lang="de-DE" altLang="de-DE" sz="2000" dirty="0">
              <a:solidFill>
                <a:srgbClr val="FF0000"/>
              </a:solidFill>
              <a:ea typeface="ＭＳ Ｐゴシック" panose="020B0600070205080204" pitchFamily="34" charset="-128"/>
            </a:endParaRPr>
          </a:p>
          <a:p>
            <a:pPr eaLnBrk="1" hangingPunct="1">
              <a:lnSpc>
                <a:spcPct val="80000"/>
              </a:lnSpc>
              <a:defRPr/>
            </a:pPr>
            <a:r>
              <a:rPr lang="de-DE" altLang="de-DE" sz="2000" dirty="0">
                <a:solidFill>
                  <a:srgbClr val="0099FF"/>
                </a:solidFill>
                <a:ea typeface="ＭＳ Ｐゴシック" panose="020B0600070205080204" pitchFamily="34" charset="-128"/>
              </a:rPr>
              <a:t>Spiel- und Ruhezeit</a:t>
            </a:r>
          </a:p>
          <a:p>
            <a:pPr eaLnBrk="1" hangingPunct="1">
              <a:lnSpc>
                <a:spcPct val="80000"/>
              </a:lnSpc>
              <a:defRPr/>
            </a:pPr>
            <a:endParaRPr lang="de-DE" altLang="de-DE" sz="2700" dirty="0">
              <a:ea typeface="ＭＳ Ｐゴシック" panose="020B0600070205080204" pitchFamily="34" charset="-128"/>
            </a:endParaRPr>
          </a:p>
          <a:p>
            <a:pPr eaLnBrk="1" hangingPunct="1">
              <a:lnSpc>
                <a:spcPct val="80000"/>
              </a:lnSpc>
              <a:defRPr/>
            </a:pPr>
            <a:endParaRPr lang="de-DE" altLang="de-DE" sz="2700" dirty="0">
              <a:ea typeface="ＭＳ Ｐゴシック" panose="020B0600070205080204" pitchFamily="34" charset="-128"/>
            </a:endParaRP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84"/>
          <p:cNvSpPr>
            <a:spLocks noChangeShapeType="1"/>
          </p:cNvSpPr>
          <p:nvPr/>
        </p:nvSpPr>
        <p:spPr bwMode="auto">
          <a:xfrm>
            <a:off x="1692275" y="1125538"/>
            <a:ext cx="72009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latin typeface="Arial" charset="0"/>
              <a:ea typeface="ＭＳ Ｐゴシック" charset="0"/>
              <a:cs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84213" y="1463675"/>
            <a:ext cx="8135937" cy="1295400"/>
          </a:xfrm>
          <a:prstGeom prst="rect">
            <a:avLst/>
          </a:prstGeom>
          <a:solidFill>
            <a:srgbClr val="33CCCC"/>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de-DE">
              <a:latin typeface="Arial" charset="0"/>
              <a:ea typeface="ＭＳ Ｐゴシック" charset="0"/>
              <a:cs typeface="Arial" charset="0"/>
            </a:endParaRPr>
          </a:p>
        </p:txBody>
      </p:sp>
      <p:sp>
        <p:nvSpPr>
          <p:cNvPr id="58372" name="Rectangle 4"/>
          <p:cNvSpPr>
            <a:spLocks noChangeArrowheads="1"/>
          </p:cNvSpPr>
          <p:nvPr/>
        </p:nvSpPr>
        <p:spPr bwMode="auto">
          <a:xfrm>
            <a:off x="611188" y="1479550"/>
            <a:ext cx="79216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de-DE" altLang="de-DE" sz="1800" b="1">
                <a:latin typeface="Calibri" pitchFamily="34" charset="0"/>
                <a:cs typeface="Arial" charset="0"/>
              </a:rPr>
              <a:t>Hausaufgabenfreie, </a:t>
            </a:r>
            <a:r>
              <a:rPr lang="de-DE" altLang="de-DE" sz="1800" b="1" i="1" u="sng">
                <a:latin typeface="Calibri" pitchFamily="34" charset="0"/>
                <a:cs typeface="Arial" charset="0"/>
              </a:rPr>
              <a:t>nicht übungsfreie</a:t>
            </a:r>
            <a:r>
              <a:rPr lang="de-DE" altLang="de-DE" sz="1800" b="1">
                <a:latin typeface="Calibri" pitchFamily="34" charset="0"/>
                <a:cs typeface="Arial" charset="0"/>
              </a:rPr>
              <a:t> GTS – </a:t>
            </a:r>
          </a:p>
          <a:p>
            <a:pPr algn="ctr" eaLnBrk="1" hangingPunct="1">
              <a:defRPr/>
            </a:pPr>
            <a:endParaRPr lang="de-DE" altLang="de-DE" sz="1800" b="1">
              <a:latin typeface="Calibri" pitchFamily="34" charset="0"/>
              <a:cs typeface="Arial" charset="0"/>
            </a:endParaRPr>
          </a:p>
          <a:p>
            <a:pPr algn="ctr" eaLnBrk="1" hangingPunct="1">
              <a:defRPr/>
            </a:pPr>
            <a:r>
              <a:rPr lang="de-DE" altLang="de-DE" sz="1800">
                <a:latin typeface="Calibri" pitchFamily="34" charset="0"/>
                <a:cs typeface="Arial" charset="0"/>
              </a:rPr>
              <a:t>Übungszeiten zuhause für spezielle Inhalte bleiben erhalten</a:t>
            </a:r>
          </a:p>
          <a:p>
            <a:pPr algn="ctr" eaLnBrk="1" hangingPunct="1">
              <a:defRPr/>
            </a:pPr>
            <a:r>
              <a:rPr lang="de-DE" altLang="de-DE" sz="1800">
                <a:latin typeface="Calibri" pitchFamily="34" charset="0"/>
                <a:cs typeface="Arial" charset="0"/>
              </a:rPr>
              <a:t>(z.B. lesen, Einmaleins üben, für Tests lernen)</a:t>
            </a:r>
          </a:p>
        </p:txBody>
      </p:sp>
      <p:sp>
        <p:nvSpPr>
          <p:cNvPr id="58373" name="Rectangle 5"/>
          <p:cNvSpPr>
            <a:spLocks noChangeArrowheads="1"/>
          </p:cNvSpPr>
          <p:nvPr/>
        </p:nvSpPr>
        <p:spPr bwMode="auto">
          <a:xfrm>
            <a:off x="684213" y="2705100"/>
            <a:ext cx="4032250" cy="2184400"/>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e-DE" altLang="de-DE" sz="1800" b="1">
                <a:latin typeface="Calibri" pitchFamily="34" charset="0"/>
                <a:cs typeface="Arial" charset="0"/>
              </a:rPr>
              <a:t>Übungszeiten im Unterricht:</a:t>
            </a:r>
          </a:p>
          <a:p>
            <a:pPr eaLnBrk="1" hangingPunct="1">
              <a:defRPr/>
            </a:pPr>
            <a:endParaRPr lang="de-DE" altLang="de-DE" sz="1800">
              <a:latin typeface="Calibri" pitchFamily="34" charset="0"/>
              <a:cs typeface="Arial" charset="0"/>
            </a:endParaRPr>
          </a:p>
          <a:p>
            <a:pPr eaLnBrk="1" hangingPunct="1">
              <a:defRPr/>
            </a:pPr>
            <a:r>
              <a:rPr lang="de-DE" altLang="de-DE" sz="1800">
                <a:latin typeface="Calibri" pitchFamily="34" charset="0"/>
                <a:cs typeface="Arial" charset="0"/>
              </a:rPr>
              <a:t>Integration der Übungszeiten </a:t>
            </a:r>
          </a:p>
          <a:p>
            <a:pPr eaLnBrk="1" hangingPunct="1">
              <a:defRPr/>
            </a:pPr>
            <a:r>
              <a:rPr lang="de-DE" altLang="de-DE" sz="1800">
                <a:latin typeface="Calibri" pitchFamily="34" charset="0"/>
                <a:cs typeface="Arial" charset="0"/>
              </a:rPr>
              <a:t>in den Unterricht durch zusätzliche GT-Stunden</a:t>
            </a:r>
          </a:p>
          <a:p>
            <a:pPr eaLnBrk="1" hangingPunct="1">
              <a:defRPr/>
            </a:pPr>
            <a:endParaRPr lang="de-DE" altLang="de-DE" sz="1800" b="1">
              <a:latin typeface="Calibri" pitchFamily="34" charset="0"/>
              <a:cs typeface="Arial" charset="0"/>
            </a:endParaRPr>
          </a:p>
          <a:p>
            <a:pPr eaLnBrk="1" hangingPunct="1">
              <a:defRPr/>
            </a:pPr>
            <a:endParaRPr lang="de-DE" altLang="de-DE" sz="1000" b="1">
              <a:latin typeface="Calibri" pitchFamily="34" charset="0"/>
              <a:cs typeface="Arial" charset="0"/>
            </a:endParaRPr>
          </a:p>
          <a:p>
            <a:pPr eaLnBrk="1" hangingPunct="1">
              <a:defRPr/>
            </a:pPr>
            <a:endParaRPr lang="de-DE" altLang="de-DE" sz="1800" b="1">
              <a:cs typeface="Arial" charset="0"/>
            </a:endParaRPr>
          </a:p>
        </p:txBody>
      </p:sp>
      <p:sp>
        <p:nvSpPr>
          <p:cNvPr id="58374" name="Rectangle 6"/>
          <p:cNvSpPr>
            <a:spLocks noChangeArrowheads="1"/>
          </p:cNvSpPr>
          <p:nvPr/>
        </p:nvSpPr>
        <p:spPr bwMode="auto">
          <a:xfrm>
            <a:off x="4716463" y="2714625"/>
            <a:ext cx="4103687" cy="2124075"/>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e-DE" altLang="de-DE" sz="1800" b="1" dirty="0">
                <a:cs typeface="Arial" charset="0"/>
              </a:rPr>
              <a:t>Lernzeit:</a:t>
            </a:r>
            <a:endParaRPr lang="de-DE" altLang="de-DE" sz="1800" dirty="0">
              <a:cs typeface="Arial" charset="0"/>
            </a:endParaRPr>
          </a:p>
          <a:p>
            <a:pPr eaLnBrk="1" hangingPunct="1">
              <a:defRPr/>
            </a:pPr>
            <a:r>
              <a:rPr lang="de-DE" altLang="de-DE" sz="1800" dirty="0">
                <a:cs typeface="Arial" charset="0"/>
              </a:rPr>
              <a:t>Differenziertes Üben und Lernen </a:t>
            </a:r>
          </a:p>
          <a:p>
            <a:pPr eaLnBrk="1" hangingPunct="1">
              <a:defRPr/>
            </a:pPr>
            <a:endParaRPr lang="de-DE" altLang="de-DE" sz="1800" dirty="0">
              <a:latin typeface="Calibri" pitchFamily="34" charset="0"/>
              <a:cs typeface="Arial" charset="0"/>
            </a:endParaRPr>
          </a:p>
          <a:p>
            <a:pPr eaLnBrk="1" hangingPunct="1">
              <a:defRPr/>
            </a:pPr>
            <a:endParaRPr lang="de-DE" altLang="de-DE" sz="1800" dirty="0">
              <a:latin typeface="Calibri" pitchFamily="34" charset="0"/>
              <a:cs typeface="Arial" charset="0"/>
            </a:endParaRPr>
          </a:p>
          <a:p>
            <a:pPr eaLnBrk="1" hangingPunct="1">
              <a:buFont typeface="Wingdings" pitchFamily="2" charset="2"/>
              <a:buChar char="ð"/>
              <a:defRPr/>
            </a:pPr>
            <a:r>
              <a:rPr lang="de-DE" altLang="de-DE" sz="1800" dirty="0">
                <a:cs typeface="Arial" charset="0"/>
                <a:sym typeface="Wingdings" pitchFamily="2" charset="2"/>
              </a:rPr>
              <a:t>gezielte Förderung</a:t>
            </a:r>
          </a:p>
          <a:p>
            <a:pPr eaLnBrk="1" hangingPunct="1">
              <a:defRPr/>
            </a:pPr>
            <a:endParaRPr lang="de-DE" altLang="de-DE" sz="1800" dirty="0">
              <a:latin typeface="Calibri" pitchFamily="34" charset="0"/>
              <a:cs typeface="Arial" charset="0"/>
              <a:sym typeface="Wingdings" pitchFamily="2" charset="2"/>
            </a:endParaRPr>
          </a:p>
          <a:p>
            <a:pPr eaLnBrk="1" hangingPunct="1">
              <a:defRPr/>
            </a:pPr>
            <a:endParaRPr lang="de-DE" altLang="de-DE" sz="1400" dirty="0">
              <a:latin typeface="Calibri" pitchFamily="34" charset="0"/>
              <a:cs typeface="Arial" charset="0"/>
              <a:sym typeface="Wingdings" pitchFamily="2" charset="2"/>
            </a:endParaRPr>
          </a:p>
          <a:p>
            <a:pPr eaLnBrk="1" hangingPunct="1">
              <a:defRPr/>
            </a:pPr>
            <a:endParaRPr lang="de-DE" altLang="de-DE" sz="1000" dirty="0">
              <a:cs typeface="Arial" charset="0"/>
            </a:endParaRPr>
          </a:p>
        </p:txBody>
      </p:sp>
      <p:sp>
        <p:nvSpPr>
          <p:cNvPr id="58375" name="Rectangle 7"/>
          <p:cNvSpPr>
            <a:spLocks noChangeArrowheads="1"/>
          </p:cNvSpPr>
          <p:nvPr/>
        </p:nvSpPr>
        <p:spPr bwMode="auto">
          <a:xfrm>
            <a:off x="684213" y="4627563"/>
            <a:ext cx="8135937" cy="175418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e-DE" altLang="de-DE" sz="1800" b="1" dirty="0">
                <a:latin typeface="Calibri" pitchFamily="34" charset="0"/>
                <a:cs typeface="Arial" charset="0"/>
              </a:rPr>
              <a:t>Lerntagebuch</a:t>
            </a:r>
            <a:r>
              <a:rPr lang="de-DE" altLang="de-DE" sz="1800" dirty="0">
                <a:latin typeface="Calibri" pitchFamily="34" charset="0"/>
                <a:cs typeface="Arial" charset="0"/>
              </a:rPr>
              <a:t>: </a:t>
            </a:r>
          </a:p>
          <a:p>
            <a:pPr eaLnBrk="1" hangingPunct="1">
              <a:defRPr/>
            </a:pPr>
            <a:endParaRPr lang="de-DE" altLang="de-DE" sz="1800" dirty="0">
              <a:latin typeface="Calibri" pitchFamily="34" charset="0"/>
              <a:cs typeface="Arial" charset="0"/>
            </a:endParaRPr>
          </a:p>
          <a:p>
            <a:pPr eaLnBrk="1" hangingPunct="1">
              <a:defRPr/>
            </a:pPr>
            <a:r>
              <a:rPr lang="de-DE" altLang="de-DE" sz="1800" dirty="0">
                <a:latin typeface="Calibri" pitchFamily="34" charset="0"/>
                <a:cs typeface="Arial" charset="0"/>
              </a:rPr>
              <a:t>- Übersicht über den Unterrichtsstoff </a:t>
            </a:r>
            <a:endParaRPr lang="de-DE" altLang="de-DE" sz="1800" dirty="0">
              <a:solidFill>
                <a:srgbClr val="FF0000"/>
              </a:solidFill>
              <a:latin typeface="Calibri" pitchFamily="34" charset="0"/>
              <a:cs typeface="Arial" charset="0"/>
            </a:endParaRPr>
          </a:p>
          <a:p>
            <a:pPr eaLnBrk="1" hangingPunct="1">
              <a:buFontTx/>
              <a:buChar char="-"/>
              <a:defRPr/>
            </a:pPr>
            <a:r>
              <a:rPr lang="de-DE" altLang="de-DE" sz="1800" dirty="0">
                <a:latin typeface="Calibri" pitchFamily="34" charset="0"/>
                <a:cs typeface="Arial" charset="0"/>
              </a:rPr>
              <a:t> Rückmeldung über Leistung des Kindes , Sozialverhalten</a:t>
            </a:r>
          </a:p>
          <a:p>
            <a:pPr eaLnBrk="1" hangingPunct="1">
              <a:buFontTx/>
              <a:buChar char="-"/>
              <a:defRPr/>
            </a:pPr>
            <a:r>
              <a:rPr lang="de-DE" altLang="de-DE" sz="1800" dirty="0">
                <a:latin typeface="Calibri" pitchFamily="34" charset="0"/>
                <a:cs typeface="Arial" charset="0"/>
              </a:rPr>
              <a:t> eventuelle Übungsmöglichkeiten</a:t>
            </a:r>
          </a:p>
          <a:p>
            <a:pPr eaLnBrk="1" hangingPunct="1">
              <a:defRPr/>
            </a:pPr>
            <a:r>
              <a:rPr lang="de-DE" altLang="de-DE" sz="1800" dirty="0">
                <a:latin typeface="Calibri" pitchFamily="34" charset="0"/>
                <a:cs typeface="Arial" charset="0"/>
              </a:rPr>
              <a:t>- wöchentliche Unterschrift der Eltern </a:t>
            </a:r>
          </a:p>
        </p:txBody>
      </p:sp>
      <p:sp>
        <p:nvSpPr>
          <p:cNvPr id="58376" name="Titel 1"/>
          <p:cNvSpPr>
            <a:spLocks/>
          </p:cNvSpPr>
          <p:nvPr/>
        </p:nvSpPr>
        <p:spPr bwMode="auto">
          <a:xfrm>
            <a:off x="1657350" y="53975"/>
            <a:ext cx="7451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r>
              <a:rPr lang="de-DE" sz="4600" b="1" dirty="0">
                <a:latin typeface="+mj-lt"/>
                <a:ea typeface="ＭＳ Ｐゴシック" charset="0"/>
                <a:cs typeface="Arial" charset="0"/>
              </a:rPr>
              <a:t>3. Hausaufgabenfreie GTS</a:t>
            </a:r>
          </a:p>
        </p:txBody>
      </p:sp>
      <p:sp>
        <p:nvSpPr>
          <p:cNvPr id="58378" name="Line 84"/>
          <p:cNvSpPr>
            <a:spLocks noChangeShapeType="1"/>
          </p:cNvSpPr>
          <p:nvPr/>
        </p:nvSpPr>
        <p:spPr bwMode="auto">
          <a:xfrm>
            <a:off x="1692275" y="1125538"/>
            <a:ext cx="72009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latin typeface="Arial" charset="0"/>
              <a:ea typeface="ＭＳ Ｐゴシック" charset="0"/>
              <a:cs typeface="Arial" charset="0"/>
            </a:endParaRPr>
          </a:p>
        </p:txBody>
      </p:sp>
      <p:pic>
        <p:nvPicPr>
          <p:cNvPr id="317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idx="4294967295"/>
          </p:nvPr>
        </p:nvSpPr>
        <p:spPr>
          <a:xfrm>
            <a:off x="468313" y="0"/>
            <a:ext cx="8229600" cy="1143000"/>
          </a:xfrm>
        </p:spPr>
        <p:txBody>
          <a:bodyPr/>
          <a:lstStyle/>
          <a:p>
            <a:pPr eaLnBrk="1" hangingPunct="1"/>
            <a:r>
              <a:rPr lang="de-DE" altLang="de-DE" b="1">
                <a:ea typeface="ＭＳ Ｐゴシック" panose="020B0600070205080204" pitchFamily="34" charset="-128"/>
              </a:rPr>
              <a:t>4. Unser Raumkonzept</a:t>
            </a:r>
          </a:p>
        </p:txBody>
      </p:sp>
      <p:sp>
        <p:nvSpPr>
          <p:cNvPr id="22531" name="Text Box 6"/>
          <p:cNvSpPr txBox="1">
            <a:spLocks noChangeArrowheads="1"/>
          </p:cNvSpPr>
          <p:nvPr/>
        </p:nvSpPr>
        <p:spPr bwMode="auto">
          <a:xfrm>
            <a:off x="323850" y="1341438"/>
            <a:ext cx="7559675"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50000"/>
              </a:spcBef>
              <a:defRPr/>
            </a:pPr>
            <a:r>
              <a:rPr lang="de-DE" altLang="de-DE" sz="2300" b="1" dirty="0">
                <a:solidFill>
                  <a:srgbClr val="000000"/>
                </a:solidFill>
                <a:latin typeface="Calibri" pitchFamily="34" charset="0"/>
                <a:cs typeface="Arial" charset="0"/>
              </a:rPr>
              <a:t>Klassenzimmer mit angrenzenden Differenzierungsräumen</a:t>
            </a:r>
          </a:p>
          <a:p>
            <a:pPr eaLnBrk="1" hangingPunct="1">
              <a:spcBef>
                <a:spcPct val="50000"/>
              </a:spcBef>
              <a:defRPr/>
            </a:pPr>
            <a:endParaRPr lang="de-DE" altLang="de-DE" sz="1000" b="1" dirty="0">
              <a:solidFill>
                <a:srgbClr val="000000"/>
              </a:solidFill>
              <a:latin typeface="Calibri" pitchFamily="34" charset="0"/>
              <a:cs typeface="Arial" charset="0"/>
            </a:endParaRPr>
          </a:p>
          <a:p>
            <a:pPr eaLnBrk="1" hangingPunct="1">
              <a:defRPr/>
            </a:pPr>
            <a:r>
              <a:rPr lang="de-DE" altLang="de-DE" sz="2300" b="1" dirty="0">
                <a:solidFill>
                  <a:srgbClr val="000000"/>
                </a:solidFill>
                <a:latin typeface="Calibri" pitchFamily="34" charset="0"/>
                <a:cs typeface="Arial" charset="0"/>
              </a:rPr>
              <a:t>Schulhof (mit unterschiedlichen Bewegungsangeboten)</a:t>
            </a:r>
          </a:p>
          <a:p>
            <a:pPr eaLnBrk="1" hangingPunct="1">
              <a:defRPr/>
            </a:pPr>
            <a:endParaRPr lang="de-DE" altLang="de-DE" sz="1600" b="1" dirty="0">
              <a:solidFill>
                <a:srgbClr val="000000"/>
              </a:solidFill>
              <a:latin typeface="Calibri" pitchFamily="34" charset="0"/>
              <a:cs typeface="Arial" charset="0"/>
            </a:endParaRPr>
          </a:p>
          <a:p>
            <a:pPr eaLnBrk="1" hangingPunct="1">
              <a:defRPr/>
            </a:pPr>
            <a:r>
              <a:rPr lang="de-DE" altLang="de-DE" sz="2300" b="1" dirty="0">
                <a:solidFill>
                  <a:srgbClr val="000000"/>
                </a:solidFill>
                <a:latin typeface="Calibri" pitchFamily="34" charset="0"/>
                <a:cs typeface="Arial" charset="0"/>
              </a:rPr>
              <a:t>Sporthalle + Bolzplatz</a:t>
            </a:r>
          </a:p>
          <a:p>
            <a:pPr eaLnBrk="1" hangingPunct="1">
              <a:defRPr/>
            </a:pPr>
            <a:endParaRPr lang="de-DE" altLang="de-DE" sz="2300" b="1" dirty="0">
              <a:solidFill>
                <a:srgbClr val="000000"/>
              </a:solidFill>
              <a:latin typeface="Calibri" pitchFamily="34" charset="0"/>
              <a:cs typeface="Arial" charset="0"/>
            </a:endParaRPr>
          </a:p>
        </p:txBody>
      </p:sp>
      <p:sp>
        <p:nvSpPr>
          <p:cNvPr id="6" name="Line 84"/>
          <p:cNvSpPr>
            <a:spLocks noChangeShapeType="1"/>
          </p:cNvSpPr>
          <p:nvPr/>
        </p:nvSpPr>
        <p:spPr bwMode="auto">
          <a:xfrm>
            <a:off x="1692275" y="1103313"/>
            <a:ext cx="72009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latin typeface="Arial" charset="0"/>
              <a:ea typeface="ＭＳ Ｐゴシック" charset="0"/>
              <a:cs typeface="Arial" charset="0"/>
            </a:endParaRPr>
          </a:p>
        </p:txBody>
      </p:sp>
      <p:pic>
        <p:nvPicPr>
          <p:cNvPr id="337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2509838"/>
            <a:ext cx="33480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Grafik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975" y="3359150"/>
            <a:ext cx="39243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Grafik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6388" y="4724400"/>
            <a:ext cx="29051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402" y="4509120"/>
            <a:ext cx="2437013" cy="1827760"/>
          </a:xfrm>
          <a:prstGeom prst="rect">
            <a:avLst/>
          </a:prstGeom>
        </p:spPr>
      </p:pic>
      <p:pic>
        <p:nvPicPr>
          <p:cNvPr id="35842" name="Grafi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3288" y="3714676"/>
            <a:ext cx="306070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6"/>
          <p:cNvSpPr txBox="1">
            <a:spLocks noChangeArrowheads="1"/>
          </p:cNvSpPr>
          <p:nvPr/>
        </p:nvSpPr>
        <p:spPr bwMode="auto">
          <a:xfrm>
            <a:off x="1815650" y="332186"/>
            <a:ext cx="7076829"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e-DE" altLang="de-DE" sz="2300" b="1" dirty="0">
                <a:solidFill>
                  <a:srgbClr val="000000"/>
                </a:solidFill>
                <a:latin typeface="Calibri" pitchFamily="34" charset="0"/>
                <a:cs typeface="Arial" charset="0"/>
              </a:rPr>
              <a:t>Schulgarten / </a:t>
            </a:r>
            <a:r>
              <a:rPr lang="de-DE" altLang="de-DE" sz="2300" b="1" dirty="0" err="1">
                <a:solidFill>
                  <a:srgbClr val="000000"/>
                </a:solidFill>
                <a:latin typeface="Calibri" pitchFamily="34" charset="0"/>
                <a:cs typeface="Arial" charset="0"/>
              </a:rPr>
              <a:t>Outdoorklassenzimmer</a:t>
            </a:r>
            <a:endParaRPr lang="de-DE" altLang="de-DE" sz="2300" b="1" dirty="0">
              <a:solidFill>
                <a:srgbClr val="000000"/>
              </a:solidFill>
              <a:latin typeface="Calibri" pitchFamily="34" charset="0"/>
              <a:cs typeface="Arial" charset="0"/>
            </a:endParaRPr>
          </a:p>
          <a:p>
            <a:pPr eaLnBrk="1" hangingPunct="1">
              <a:defRPr/>
            </a:pPr>
            <a:r>
              <a:rPr lang="de-DE" altLang="de-DE" sz="2300" b="1" dirty="0">
                <a:solidFill>
                  <a:srgbClr val="000000"/>
                </a:solidFill>
                <a:latin typeface="Calibri" pitchFamily="34" charset="0"/>
                <a:cs typeface="Arial" charset="0"/>
              </a:rPr>
              <a:t>		                  		    Musikraum	</a:t>
            </a:r>
          </a:p>
          <a:p>
            <a:pPr eaLnBrk="1" hangingPunct="1">
              <a:defRPr/>
            </a:pPr>
            <a:r>
              <a:rPr lang="de-DE" altLang="de-DE" sz="2300" b="1" dirty="0">
                <a:solidFill>
                  <a:srgbClr val="000000"/>
                </a:solidFill>
                <a:latin typeface="Calibri" pitchFamily="34" charset="0"/>
                <a:cs typeface="Arial" charset="0"/>
              </a:rPr>
              <a:t>                     Kunstraum</a:t>
            </a:r>
          </a:p>
          <a:p>
            <a:pPr eaLnBrk="1" hangingPunct="1">
              <a:defRPr/>
            </a:pPr>
            <a:r>
              <a:rPr lang="de-DE" altLang="de-DE" sz="2300" b="1" dirty="0">
                <a:solidFill>
                  <a:srgbClr val="000000"/>
                </a:solidFill>
                <a:latin typeface="Calibri" pitchFamily="34" charset="0"/>
                <a:cs typeface="Arial" charset="0"/>
              </a:rPr>
              <a:t>   </a:t>
            </a:r>
          </a:p>
        </p:txBody>
      </p:sp>
      <p:pic>
        <p:nvPicPr>
          <p:cNvPr id="358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Grafik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023" y="3933056"/>
            <a:ext cx="3606445" cy="240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Grafik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03995" y="1700176"/>
            <a:ext cx="37084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Grafik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34881" y="1785169"/>
            <a:ext cx="3222625"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553" y="2411931"/>
            <a:ext cx="3323861" cy="2492896"/>
          </a:xfrm>
          <a:prstGeom prst="rect">
            <a:avLst/>
          </a:prstGeom>
        </p:spPr>
      </p:pic>
      <p:sp>
        <p:nvSpPr>
          <p:cNvPr id="22531" name="Text Box 6"/>
          <p:cNvSpPr txBox="1">
            <a:spLocks noChangeArrowheads="1"/>
          </p:cNvSpPr>
          <p:nvPr/>
        </p:nvSpPr>
        <p:spPr bwMode="auto">
          <a:xfrm>
            <a:off x="1259633" y="426229"/>
            <a:ext cx="4032448" cy="646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e-DE" altLang="de-DE" sz="2300" b="1" dirty="0">
                <a:solidFill>
                  <a:srgbClr val="000000"/>
                </a:solidFill>
                <a:latin typeface="Calibri" pitchFamily="34" charset="0"/>
                <a:cs typeface="Arial" charset="0"/>
              </a:rPr>
              <a:t>	Mensa</a:t>
            </a:r>
          </a:p>
          <a:p>
            <a:pPr eaLnBrk="1" hangingPunct="1">
              <a:defRPr/>
            </a:pPr>
            <a:r>
              <a:rPr lang="de-DE" altLang="de-DE" sz="2300" b="1" dirty="0">
                <a:solidFill>
                  <a:srgbClr val="000000"/>
                </a:solidFill>
                <a:latin typeface="Calibri" pitchFamily="34" charset="0"/>
                <a:cs typeface="Arial" charset="0"/>
              </a:rPr>
              <a:t>		</a:t>
            </a:r>
          </a:p>
          <a:p>
            <a:pPr eaLnBrk="1" hangingPunct="1">
              <a:defRPr/>
            </a:pPr>
            <a:r>
              <a:rPr lang="de-DE" altLang="de-DE" sz="2300" b="1" dirty="0">
                <a:solidFill>
                  <a:srgbClr val="000000"/>
                </a:solidFill>
                <a:latin typeface="Calibri" pitchFamily="34" charset="0"/>
                <a:cs typeface="Arial" charset="0"/>
              </a:rPr>
              <a:t>		Ruheraum</a:t>
            </a:r>
          </a:p>
          <a:p>
            <a:pPr eaLnBrk="1" hangingPunct="1">
              <a:defRPr/>
            </a:pPr>
            <a:endParaRPr lang="de-DE" altLang="de-DE" sz="2300" b="1" dirty="0">
              <a:solidFill>
                <a:srgbClr val="000000"/>
              </a:solidFill>
              <a:latin typeface="Calibri" pitchFamily="34" charset="0"/>
              <a:cs typeface="Arial" charset="0"/>
            </a:endParaRPr>
          </a:p>
          <a:p>
            <a:pPr eaLnBrk="1" hangingPunct="1">
              <a:defRPr/>
            </a:pPr>
            <a:r>
              <a:rPr lang="de-DE" altLang="de-DE" sz="2300" b="1" dirty="0">
                <a:solidFill>
                  <a:srgbClr val="000000"/>
                </a:solidFill>
                <a:latin typeface="Calibri" pitchFamily="34" charset="0"/>
                <a:cs typeface="Arial" charset="0"/>
              </a:rPr>
              <a:t>Bücherei</a:t>
            </a:r>
          </a:p>
          <a:p>
            <a:pPr eaLnBrk="1" hangingPunct="1">
              <a:defRPr/>
            </a:pPr>
            <a:endParaRPr lang="de-DE" altLang="de-DE" sz="2300" b="1" dirty="0">
              <a:solidFill>
                <a:srgbClr val="000000"/>
              </a:solidFill>
              <a:latin typeface="Calibri" pitchFamily="34" charset="0"/>
              <a:cs typeface="Arial" charset="0"/>
            </a:endParaRPr>
          </a:p>
          <a:p>
            <a:pPr eaLnBrk="1" hangingPunct="1">
              <a:defRPr/>
            </a:pPr>
            <a:endParaRPr lang="de-DE" altLang="de-DE" sz="2300" b="1" dirty="0">
              <a:solidFill>
                <a:srgbClr val="000000"/>
              </a:solidFill>
              <a:latin typeface="Calibri" pitchFamily="34" charset="0"/>
              <a:cs typeface="Arial" charset="0"/>
            </a:endParaRPr>
          </a:p>
          <a:p>
            <a:pPr eaLnBrk="1" hangingPunct="1">
              <a:defRPr/>
            </a:pPr>
            <a:endParaRPr lang="de-DE" altLang="de-DE" sz="2300" b="1" dirty="0">
              <a:solidFill>
                <a:srgbClr val="000000"/>
              </a:solidFill>
              <a:latin typeface="Calibri" pitchFamily="34" charset="0"/>
              <a:cs typeface="Arial" charset="0"/>
            </a:endParaRPr>
          </a:p>
          <a:p>
            <a:pPr eaLnBrk="1" hangingPunct="1">
              <a:defRPr/>
            </a:pPr>
            <a:endParaRPr lang="de-DE" altLang="de-DE" sz="2300" b="1" dirty="0">
              <a:solidFill>
                <a:srgbClr val="000000"/>
              </a:solidFill>
              <a:latin typeface="Calibri" pitchFamily="34" charset="0"/>
              <a:cs typeface="Arial" charset="0"/>
            </a:endParaRPr>
          </a:p>
          <a:p>
            <a:pPr eaLnBrk="1" hangingPunct="1">
              <a:defRPr/>
            </a:pPr>
            <a:endParaRPr lang="de-DE" altLang="de-DE" sz="2300" b="1" dirty="0">
              <a:solidFill>
                <a:srgbClr val="000000"/>
              </a:solidFill>
              <a:latin typeface="Calibri" pitchFamily="34" charset="0"/>
              <a:cs typeface="Arial" charset="0"/>
            </a:endParaRPr>
          </a:p>
          <a:p>
            <a:pPr eaLnBrk="1" hangingPunct="1">
              <a:defRPr/>
            </a:pPr>
            <a:endParaRPr lang="de-DE" altLang="de-DE" sz="2300" b="1" dirty="0">
              <a:solidFill>
                <a:srgbClr val="000000"/>
              </a:solidFill>
              <a:latin typeface="Calibri" pitchFamily="34" charset="0"/>
              <a:cs typeface="Arial" charset="0"/>
            </a:endParaRPr>
          </a:p>
          <a:p>
            <a:pPr eaLnBrk="1" hangingPunct="1">
              <a:defRPr/>
            </a:pPr>
            <a:endParaRPr lang="de-DE" altLang="de-DE" sz="2300" b="1" dirty="0">
              <a:solidFill>
                <a:srgbClr val="000000"/>
              </a:solidFill>
              <a:latin typeface="Calibri" pitchFamily="34" charset="0"/>
              <a:cs typeface="Arial" charset="0"/>
            </a:endParaRPr>
          </a:p>
          <a:p>
            <a:pPr eaLnBrk="1" hangingPunct="1">
              <a:defRPr/>
            </a:pPr>
            <a:endParaRPr lang="de-DE" altLang="de-DE" sz="2300" b="1" dirty="0">
              <a:solidFill>
                <a:srgbClr val="000000"/>
              </a:solidFill>
              <a:latin typeface="Calibri" pitchFamily="34" charset="0"/>
              <a:cs typeface="Arial" charset="0"/>
            </a:endParaRPr>
          </a:p>
          <a:p>
            <a:pPr eaLnBrk="1" hangingPunct="1">
              <a:defRPr/>
            </a:pPr>
            <a:endParaRPr lang="de-DE" altLang="de-DE" sz="2300" b="1" dirty="0">
              <a:solidFill>
                <a:srgbClr val="000000"/>
              </a:solidFill>
              <a:latin typeface="Calibri" pitchFamily="34" charset="0"/>
              <a:cs typeface="Arial" charset="0"/>
            </a:endParaRPr>
          </a:p>
          <a:p>
            <a:pPr eaLnBrk="1" hangingPunct="1">
              <a:defRPr/>
            </a:pPr>
            <a:r>
              <a:rPr lang="de-DE" altLang="de-DE" sz="2300" b="1" dirty="0">
                <a:solidFill>
                  <a:srgbClr val="000000"/>
                </a:solidFill>
                <a:latin typeface="Calibri" pitchFamily="34" charset="0"/>
                <a:cs typeface="Arial" charset="0"/>
              </a:rPr>
              <a:t>Bewegungsraum</a:t>
            </a:r>
          </a:p>
          <a:p>
            <a:pPr eaLnBrk="1" hangingPunct="1">
              <a:defRPr/>
            </a:pPr>
            <a:r>
              <a:rPr lang="de-DE" altLang="de-DE" sz="2300" b="1" dirty="0">
                <a:solidFill>
                  <a:srgbClr val="000000"/>
                </a:solidFill>
                <a:latin typeface="Calibri" pitchFamily="34" charset="0"/>
                <a:cs typeface="Arial" charset="0"/>
              </a:rPr>
              <a:t>		</a:t>
            </a:r>
          </a:p>
          <a:p>
            <a:pPr eaLnBrk="1" hangingPunct="1">
              <a:defRPr/>
            </a:pPr>
            <a:r>
              <a:rPr lang="de-DE" altLang="de-DE" sz="2300" b="1" dirty="0">
                <a:solidFill>
                  <a:srgbClr val="000000"/>
                </a:solidFill>
                <a:latin typeface="Calibri" pitchFamily="34" charset="0"/>
                <a:cs typeface="Arial" charset="0"/>
              </a:rPr>
              <a:t>	 Aktivraum</a:t>
            </a:r>
          </a:p>
          <a:p>
            <a:pPr eaLnBrk="1" hangingPunct="1">
              <a:defRPr/>
            </a:pPr>
            <a:r>
              <a:rPr lang="de-DE" altLang="de-DE" sz="2300" b="1" dirty="0">
                <a:solidFill>
                  <a:srgbClr val="000000"/>
                </a:solidFill>
                <a:latin typeface="Calibri" pitchFamily="34" charset="0"/>
                <a:cs typeface="Arial" charset="0"/>
              </a:rPr>
              <a:t>	</a:t>
            </a:r>
          </a:p>
        </p:txBody>
      </p:sp>
      <p:pic>
        <p:nvPicPr>
          <p:cNvPr id="378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Grafi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0290" y="426229"/>
            <a:ext cx="3222260" cy="214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Grafik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665" y="2564904"/>
            <a:ext cx="3706812"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Grafik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9992" y="4816245"/>
            <a:ext cx="2950767" cy="196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pPr eaLnBrk="1" hangingPunct="1"/>
            <a:r>
              <a:rPr lang="de-DE" altLang="de-DE" sz="4000" b="1">
                <a:ea typeface="ＭＳ Ｐゴシック" panose="020B0600070205080204" pitchFamily="34" charset="-128"/>
              </a:rPr>
              <a:t>	5.</a:t>
            </a:r>
            <a:r>
              <a:rPr lang="de-DE" altLang="de-DE" b="1">
                <a:ea typeface="ＭＳ Ｐゴシック" panose="020B0600070205080204" pitchFamily="34" charset="-128"/>
              </a:rPr>
              <a:t> </a:t>
            </a:r>
            <a:r>
              <a:rPr lang="de-DE" altLang="de-DE" sz="4000" b="1">
                <a:ea typeface="ＭＳ Ｐゴシック" panose="020B0600070205080204" pitchFamily="34" charset="-128"/>
              </a:rPr>
              <a:t>Ist mein Kind schulfähig?</a:t>
            </a:r>
          </a:p>
        </p:txBody>
      </p:sp>
      <p:sp>
        <p:nvSpPr>
          <p:cNvPr id="7" name="Inhaltsplatzhalter 6"/>
          <p:cNvSpPr>
            <a:spLocks noGrp="1"/>
          </p:cNvSpPr>
          <p:nvPr>
            <p:ph idx="1"/>
          </p:nvPr>
        </p:nvSpPr>
        <p:spPr>
          <a:effectLst>
            <a:outerShdw blurRad="76200" dist="12700" dir="2700000" sy="-23000" kx="-800400" algn="bl" rotWithShape="0">
              <a:prstClr val="black">
                <a:alpha val="20000"/>
              </a:prstClr>
            </a:outerShdw>
          </a:effectLst>
        </p:spPr>
        <p:txBody>
          <a:bodyPr/>
          <a:lstStyle/>
          <a:p>
            <a:pPr marL="0" indent="0" eaLnBrk="1" hangingPunct="1">
              <a:lnSpc>
                <a:spcPct val="250000"/>
              </a:lnSpc>
              <a:buFont typeface="Arial" panose="020B0604020202020204" pitchFamily="34" charset="0"/>
              <a:buNone/>
              <a:defRPr/>
            </a:pPr>
            <a:r>
              <a:rPr lang="de-DE" sz="2400" b="1" dirty="0">
                <a:ea typeface="ＭＳ Ｐゴシック" panose="020B0600070205080204" pitchFamily="34" charset="-128"/>
              </a:rPr>
              <a:t>Basiskompetenzen der Schulfähigkeit:</a:t>
            </a:r>
          </a:p>
          <a:p>
            <a:pPr eaLnBrk="1" hangingPunct="1">
              <a:lnSpc>
                <a:spcPct val="250000"/>
              </a:lnSpc>
              <a:defRPr/>
            </a:pPr>
            <a:r>
              <a:rPr lang="de-DE" sz="2000" b="1" dirty="0">
                <a:effectLst>
                  <a:outerShdw blurRad="38100" dist="38100" dir="2700000" algn="tl">
                    <a:srgbClr val="000000">
                      <a:alpha val="43137"/>
                    </a:srgbClr>
                  </a:outerShdw>
                </a:effectLst>
                <a:ea typeface="ＭＳ Ｐゴシック" panose="020B0600070205080204" pitchFamily="34" charset="-128"/>
              </a:rPr>
              <a:t>Sozial-emotionale Kompetenzen</a:t>
            </a:r>
          </a:p>
          <a:p>
            <a:pPr eaLnBrk="1" hangingPunct="1">
              <a:lnSpc>
                <a:spcPct val="250000"/>
              </a:lnSpc>
              <a:defRPr/>
            </a:pPr>
            <a:r>
              <a:rPr lang="de-DE" sz="2000" b="1" dirty="0">
                <a:effectLst>
                  <a:outerShdw blurRad="38100" dist="38100" dir="2700000" algn="tl">
                    <a:srgbClr val="000000">
                      <a:alpha val="43137"/>
                    </a:srgbClr>
                  </a:outerShdw>
                </a:effectLst>
                <a:ea typeface="ＭＳ Ｐゴシック" panose="020B0600070205080204" pitchFamily="34" charset="-128"/>
              </a:rPr>
              <a:t>Motorische Kompetenzen</a:t>
            </a:r>
          </a:p>
          <a:p>
            <a:pPr eaLnBrk="1" hangingPunct="1">
              <a:lnSpc>
                <a:spcPct val="250000"/>
              </a:lnSpc>
              <a:defRPr/>
            </a:pPr>
            <a:r>
              <a:rPr lang="de-DE" sz="2000" b="1" dirty="0">
                <a:effectLst>
                  <a:outerShdw blurRad="38100" dist="38100" dir="2700000" algn="tl">
                    <a:srgbClr val="000000">
                      <a:alpha val="43137"/>
                    </a:srgbClr>
                  </a:outerShdw>
                </a:effectLst>
                <a:ea typeface="ＭＳ Ｐゴシック" panose="020B0600070205080204" pitchFamily="34" charset="-128"/>
              </a:rPr>
              <a:t>Kognitive Kompetenzen</a:t>
            </a:r>
          </a:p>
          <a:p>
            <a:pPr eaLnBrk="1" hangingPunct="1">
              <a:lnSpc>
                <a:spcPct val="250000"/>
              </a:lnSpc>
              <a:defRPr/>
            </a:pPr>
            <a:r>
              <a:rPr lang="de-DE" sz="2000" b="1" dirty="0">
                <a:effectLst>
                  <a:outerShdw blurRad="38100" dist="38100" dir="2700000" algn="tl">
                    <a:srgbClr val="000000">
                      <a:alpha val="43137"/>
                    </a:srgbClr>
                  </a:outerShdw>
                </a:effectLst>
                <a:ea typeface="ＭＳ Ｐゴシック" panose="020B0600070205080204" pitchFamily="34" charset="-128"/>
              </a:rPr>
              <a:t>Volitional-motivationale Kompetenzen</a:t>
            </a:r>
          </a:p>
          <a:p>
            <a:pPr marL="514350" indent="-514350" eaLnBrk="1" hangingPunct="1">
              <a:buFont typeface="Arial" panose="020B0604020202020204" pitchFamily="34" charset="0"/>
              <a:buAutoNum type="arabicPeriod"/>
              <a:defRPr/>
            </a:pPr>
            <a:endParaRPr lang="de-DE" sz="3600" b="1" dirty="0">
              <a:solidFill>
                <a:srgbClr val="000000"/>
              </a:solidFill>
              <a:ea typeface="ＭＳ Ｐゴシック" pitchFamily="34" charset="-128"/>
              <a:cs typeface="Arial" charset="0"/>
            </a:endParaRPr>
          </a:p>
        </p:txBody>
      </p:sp>
      <p:sp>
        <p:nvSpPr>
          <p:cNvPr id="6" name="Line 84"/>
          <p:cNvSpPr>
            <a:spLocks noChangeShapeType="1"/>
          </p:cNvSpPr>
          <p:nvPr/>
        </p:nvSpPr>
        <p:spPr bwMode="auto">
          <a:xfrm>
            <a:off x="1619250" y="1412875"/>
            <a:ext cx="72009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latin typeface="Arial" charset="0"/>
              <a:ea typeface="ＭＳ Ｐゴシック" charset="0"/>
              <a:cs typeface="Arial" charset="0"/>
            </a:endParaRPr>
          </a:p>
        </p:txBody>
      </p:sp>
      <p:pic>
        <p:nvPicPr>
          <p:cNvPr id="399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274638"/>
            <a:ext cx="9699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747838" y="1468438"/>
            <a:ext cx="6670675" cy="496887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40000"/>
              </a:spcBef>
              <a:buFontTx/>
              <a:buNone/>
              <a:defRPr/>
            </a:pPr>
            <a:r>
              <a:rPr lang="de-DE" altLang="de-DE" sz="2800" b="1" dirty="0">
                <a:latin typeface="+mj-lt"/>
              </a:rPr>
              <a:t>Selbstständigkeit</a:t>
            </a:r>
          </a:p>
          <a:p>
            <a:pPr eaLnBrk="1" hangingPunct="1">
              <a:lnSpc>
                <a:spcPct val="200000"/>
              </a:lnSpc>
              <a:spcBef>
                <a:spcPct val="40000"/>
              </a:spcBef>
              <a:buFontTx/>
              <a:buNone/>
              <a:defRPr/>
            </a:pPr>
            <a:endParaRPr lang="de-DE" altLang="de-DE" sz="2800" b="1" dirty="0">
              <a:latin typeface="+mj-lt"/>
            </a:endParaRPr>
          </a:p>
          <a:p>
            <a:pPr eaLnBrk="1" hangingPunct="1">
              <a:lnSpc>
                <a:spcPct val="200000"/>
              </a:lnSpc>
              <a:spcBef>
                <a:spcPct val="40000"/>
              </a:spcBef>
              <a:buFontTx/>
              <a:buNone/>
              <a:defRPr/>
            </a:pPr>
            <a:r>
              <a:rPr lang="de-DE" altLang="de-DE" sz="2800" b="1" dirty="0">
                <a:latin typeface="+mj-lt"/>
              </a:rPr>
              <a:t>Regelbewusstsein</a:t>
            </a:r>
          </a:p>
          <a:p>
            <a:pPr eaLnBrk="1" hangingPunct="1">
              <a:lnSpc>
                <a:spcPct val="200000"/>
              </a:lnSpc>
              <a:spcBef>
                <a:spcPct val="40000"/>
              </a:spcBef>
              <a:buFontTx/>
              <a:buNone/>
              <a:defRPr/>
            </a:pPr>
            <a:endParaRPr lang="de-DE" altLang="de-DE" sz="2800" b="1" dirty="0">
              <a:latin typeface="+mj-lt"/>
            </a:endParaRPr>
          </a:p>
          <a:p>
            <a:pPr eaLnBrk="1" hangingPunct="1">
              <a:lnSpc>
                <a:spcPct val="200000"/>
              </a:lnSpc>
              <a:spcBef>
                <a:spcPct val="40000"/>
              </a:spcBef>
              <a:buFontTx/>
              <a:buNone/>
              <a:defRPr/>
            </a:pPr>
            <a:r>
              <a:rPr lang="de-DE" altLang="de-DE" sz="2800" b="1" dirty="0">
                <a:latin typeface="+mj-lt"/>
              </a:rPr>
              <a:t>Gemeinsames Arbeiten</a:t>
            </a:r>
            <a:r>
              <a:rPr lang="de-DE" altLang="de-DE" sz="1800" b="1" dirty="0">
                <a:latin typeface="+mj-lt"/>
              </a:rPr>
              <a:t>		</a:t>
            </a:r>
          </a:p>
        </p:txBody>
      </p:sp>
      <p:sp>
        <p:nvSpPr>
          <p:cNvPr id="41987" name="Titel 1"/>
          <p:cNvSpPr>
            <a:spLocks noGrp="1"/>
          </p:cNvSpPr>
          <p:nvPr>
            <p:ph type="title"/>
          </p:nvPr>
        </p:nvSpPr>
        <p:spPr/>
        <p:txBody>
          <a:bodyPr/>
          <a:lstStyle/>
          <a:p>
            <a:r>
              <a:rPr lang="de-DE" altLang="de-DE" sz="3200" b="1" u="sng">
                <a:ea typeface="ＭＳ Ｐゴシック" panose="020B0600070205080204" pitchFamily="34" charset="-128"/>
              </a:rPr>
              <a:t>Sozial-emotionale Kompetenzen</a:t>
            </a:r>
          </a:p>
        </p:txBody>
      </p:sp>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9813" y="1417638"/>
            <a:ext cx="162877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rafi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9813" y="3516313"/>
            <a:ext cx="18542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rafik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5516563"/>
            <a:ext cx="1455738"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a:xfrm>
            <a:off x="914400" y="404813"/>
            <a:ext cx="8229600" cy="1143000"/>
          </a:xfrm>
        </p:spPr>
        <p:txBody>
          <a:bodyPr/>
          <a:lstStyle/>
          <a:p>
            <a:pPr eaLnBrk="1" hangingPunct="1"/>
            <a:r>
              <a:rPr lang="de-DE" altLang="de-DE" sz="4800" b="1" dirty="0">
                <a:ea typeface="ＭＳ Ｐゴシック" panose="020B0600070205080204" pitchFamily="34" charset="-128"/>
                <a:cs typeface="Arial" panose="020B0604020202020204" pitchFamily="34" charset="0"/>
              </a:rPr>
              <a:t>1.Unser Bildungskonzept</a:t>
            </a:r>
          </a:p>
        </p:txBody>
      </p:sp>
      <p:sp>
        <p:nvSpPr>
          <p:cNvPr id="8195" name="Inhaltsplatzhalter 2"/>
          <p:cNvSpPr>
            <a:spLocks noGrp="1"/>
          </p:cNvSpPr>
          <p:nvPr>
            <p:ph idx="1"/>
          </p:nvPr>
        </p:nvSpPr>
        <p:spPr>
          <a:xfrm>
            <a:off x="600075" y="1640756"/>
            <a:ext cx="8229600" cy="636587"/>
          </a:xfrm>
        </p:spPr>
        <p:txBody>
          <a:bodyPr/>
          <a:lstStyle/>
          <a:p>
            <a:pPr eaLnBrk="1" hangingPunct="1">
              <a:buFont typeface="Arial" panose="020B0604020202020204" pitchFamily="34" charset="0"/>
              <a:buNone/>
            </a:pPr>
            <a:r>
              <a:rPr lang="de-DE" altLang="de-DE" sz="3600" b="1" dirty="0">
                <a:solidFill>
                  <a:schemeClr val="tx2"/>
                </a:solidFill>
                <a:ea typeface="ＭＳ Ｐゴシック" panose="020B0600070205080204" pitchFamily="34" charset="-128"/>
              </a:rPr>
              <a:t>Jedes Kind ist wichtig und willkommen!</a:t>
            </a:r>
            <a:endParaRPr lang="de-DE" altLang="de-DE" sz="3600" dirty="0">
              <a:solidFill>
                <a:schemeClr val="tx2"/>
              </a:solidFill>
              <a:ea typeface="ＭＳ Ｐゴシック" panose="020B0600070205080204" pitchFamily="34" charset="-128"/>
            </a:endParaRP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Line 5"/>
          <p:cNvSpPr>
            <a:spLocks noChangeShapeType="1"/>
          </p:cNvSpPr>
          <p:nvPr/>
        </p:nvSpPr>
        <p:spPr bwMode="auto">
          <a:xfrm>
            <a:off x="1763713" y="1412875"/>
            <a:ext cx="67691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latin typeface="Arial" charset="0"/>
              <a:ea typeface="ＭＳ Ｐゴシック" charset="0"/>
              <a:cs typeface="Arial" charset="0"/>
            </a:endParaRPr>
          </a:p>
        </p:txBody>
      </p:sp>
      <p:grpSp>
        <p:nvGrpSpPr>
          <p:cNvPr id="8" name="Gruppieren 7"/>
          <p:cNvGrpSpPr/>
          <p:nvPr/>
        </p:nvGrpSpPr>
        <p:grpSpPr>
          <a:xfrm>
            <a:off x="2123728" y="2420938"/>
            <a:ext cx="4680520" cy="2837978"/>
            <a:chOff x="1763713" y="2781299"/>
            <a:chExt cx="5614987" cy="3539406"/>
          </a:xfrm>
        </p:grpSpPr>
        <p:grpSp>
          <p:nvGrpSpPr>
            <p:cNvPr id="5" name="Gruppierung 4"/>
            <p:cNvGrpSpPr>
              <a:grpSpLocks/>
            </p:cNvGrpSpPr>
            <p:nvPr/>
          </p:nvGrpSpPr>
          <p:grpSpPr bwMode="auto">
            <a:xfrm>
              <a:off x="2159000" y="2781299"/>
              <a:ext cx="2663825" cy="1655763"/>
              <a:chOff x="2195513" y="2781300"/>
              <a:chExt cx="2663825" cy="1655763"/>
            </a:xfrm>
          </p:grpSpPr>
          <p:sp>
            <p:nvSpPr>
              <p:cNvPr id="4106" name="Rectangle 6"/>
              <p:cNvSpPr>
                <a:spLocks noChangeArrowheads="1"/>
              </p:cNvSpPr>
              <p:nvPr/>
            </p:nvSpPr>
            <p:spPr bwMode="auto">
              <a:xfrm>
                <a:off x="2195513" y="2781300"/>
                <a:ext cx="2663825" cy="16557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eaLnBrk="1" hangingPunct="1">
                  <a:defRPr/>
                </a:pPr>
                <a:endParaRPr lang="de-DE">
                  <a:latin typeface="Arial" charset="0"/>
                  <a:ea typeface="ＭＳ Ｐゴシック" charset="0"/>
                  <a:cs typeface="Arial" charset="0"/>
                </a:endParaRPr>
              </a:p>
            </p:txBody>
          </p:sp>
          <p:sp>
            <p:nvSpPr>
              <p:cNvPr id="8209" name="WordArt 7"/>
              <p:cNvSpPr>
                <a:spLocks noChangeArrowheads="1" noChangeShapeType="1" noTextEdit="1"/>
              </p:cNvSpPr>
              <p:nvPr/>
            </p:nvSpPr>
            <p:spPr bwMode="auto">
              <a:xfrm>
                <a:off x="2735263" y="3379788"/>
                <a:ext cx="1657350" cy="31432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fromWordArt="1">
                <a:prstTxWarp prst="textPlain">
                  <a:avLst>
                    <a:gd name="adj" fmla="val 50000"/>
                  </a:avLst>
                </a:prstTxWarp>
              </a:bodyPr>
              <a:lstStyle/>
              <a:p>
                <a:pPr algn="ctr"/>
                <a:r>
                  <a:rPr lang="de-DE" sz="2000" kern="10" dirty="0">
                    <a:ln w="9525">
                      <a:solidFill>
                        <a:srgbClr val="000000"/>
                      </a:solidFill>
                      <a:round/>
                      <a:headEnd/>
                      <a:tailEnd/>
                    </a:ln>
                    <a:latin typeface="Calibri" panose="020F0502020204030204" pitchFamily="34" charset="0"/>
                    <a:cs typeface="Calibri" panose="020F0502020204030204" pitchFamily="34" charset="0"/>
                  </a:rPr>
                  <a:t>Zeit zum Lernen</a:t>
                </a:r>
              </a:p>
            </p:txBody>
          </p:sp>
        </p:grpSp>
        <p:grpSp>
          <p:nvGrpSpPr>
            <p:cNvPr id="4" name="Gruppierung 3"/>
            <p:cNvGrpSpPr>
              <a:grpSpLocks/>
            </p:cNvGrpSpPr>
            <p:nvPr/>
          </p:nvGrpSpPr>
          <p:grpSpPr bwMode="auto">
            <a:xfrm>
              <a:off x="4714875" y="3141663"/>
              <a:ext cx="2663825" cy="1655762"/>
              <a:chOff x="4714875" y="3141663"/>
              <a:chExt cx="2663825" cy="1655763"/>
            </a:xfrm>
          </p:grpSpPr>
          <p:sp>
            <p:nvSpPr>
              <p:cNvPr id="4105" name="Rectangle 8"/>
              <p:cNvSpPr>
                <a:spLocks noChangeArrowheads="1"/>
              </p:cNvSpPr>
              <p:nvPr/>
            </p:nvSpPr>
            <p:spPr bwMode="auto">
              <a:xfrm>
                <a:off x="4714875" y="3141663"/>
                <a:ext cx="2663825" cy="16557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1" hangingPunct="1">
                  <a:defRPr/>
                </a:pPr>
                <a:endParaRPr lang="de-DE">
                  <a:latin typeface="Arial" charset="0"/>
                  <a:ea typeface="ＭＳ Ｐゴシック" charset="0"/>
                  <a:cs typeface="Arial" charset="0"/>
                </a:endParaRPr>
              </a:p>
            </p:txBody>
          </p:sp>
          <p:sp>
            <p:nvSpPr>
              <p:cNvPr id="8207" name="WordArt 9"/>
              <p:cNvSpPr>
                <a:spLocks noChangeArrowheads="1" noChangeShapeType="1" noTextEdit="1"/>
              </p:cNvSpPr>
              <p:nvPr/>
            </p:nvSpPr>
            <p:spPr bwMode="auto">
              <a:xfrm>
                <a:off x="4930775" y="3573463"/>
                <a:ext cx="2305050" cy="792163"/>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none" fromWordArt="1">
                <a:prstTxWarp prst="textPlain">
                  <a:avLst>
                    <a:gd name="adj" fmla="val 50000"/>
                  </a:avLst>
                </a:prstTxWarp>
              </a:bodyPr>
              <a:lstStyle/>
              <a:p>
                <a:pPr algn="ctr"/>
                <a:r>
                  <a:rPr lang="de-DE" sz="2000" kern="10" dirty="0">
                    <a:ln w="9525">
                      <a:solidFill>
                        <a:srgbClr val="000000"/>
                      </a:solidFill>
                      <a:round/>
                      <a:headEnd/>
                      <a:tailEnd/>
                    </a:ln>
                    <a:latin typeface="Calibri" panose="020F0502020204030204" pitchFamily="34" charset="0"/>
                    <a:cs typeface="Calibri" panose="020F0502020204030204" pitchFamily="34" charset="0"/>
                  </a:rPr>
                  <a:t>Zeit für individuelles </a:t>
                </a:r>
              </a:p>
              <a:p>
                <a:pPr algn="ctr"/>
                <a:r>
                  <a:rPr lang="de-DE" sz="2000" kern="10" dirty="0">
                    <a:ln w="9525">
                      <a:solidFill>
                        <a:srgbClr val="000000"/>
                      </a:solidFill>
                      <a:round/>
                      <a:headEnd/>
                      <a:tailEnd/>
                    </a:ln>
                    <a:latin typeface="Calibri" panose="020F0502020204030204" pitchFamily="34" charset="0"/>
                    <a:cs typeface="Calibri" panose="020F0502020204030204" pitchFamily="34" charset="0"/>
                  </a:rPr>
                  <a:t>Fördern und Fordern</a:t>
                </a:r>
              </a:p>
            </p:txBody>
          </p:sp>
        </p:grpSp>
        <p:grpSp>
          <p:nvGrpSpPr>
            <p:cNvPr id="2" name="Gruppierung 1"/>
            <p:cNvGrpSpPr>
              <a:grpSpLocks/>
            </p:cNvGrpSpPr>
            <p:nvPr/>
          </p:nvGrpSpPr>
          <p:grpSpPr bwMode="auto">
            <a:xfrm>
              <a:off x="1763713" y="4292600"/>
              <a:ext cx="2663825" cy="1655763"/>
              <a:chOff x="1763713" y="4292600"/>
              <a:chExt cx="2663825" cy="1655763"/>
            </a:xfrm>
          </p:grpSpPr>
          <p:sp>
            <p:nvSpPr>
              <p:cNvPr id="4103" name="Rectangle 14"/>
              <p:cNvSpPr>
                <a:spLocks noChangeArrowheads="1"/>
              </p:cNvSpPr>
              <p:nvPr/>
            </p:nvSpPr>
            <p:spPr bwMode="auto">
              <a:xfrm>
                <a:off x="1763713" y="4292600"/>
                <a:ext cx="2663825" cy="16557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eaLnBrk="1" hangingPunct="1">
                  <a:defRPr/>
                </a:pPr>
                <a:endParaRPr lang="de-DE">
                  <a:latin typeface="Arial" charset="0"/>
                  <a:ea typeface="ＭＳ Ｐゴシック" charset="0"/>
                  <a:cs typeface="Arial" charset="0"/>
                </a:endParaRPr>
              </a:p>
            </p:txBody>
          </p:sp>
          <p:sp>
            <p:nvSpPr>
              <p:cNvPr id="8205" name="WordArt 10"/>
              <p:cNvSpPr>
                <a:spLocks noChangeArrowheads="1" noChangeShapeType="1" noTextEdit="1"/>
              </p:cNvSpPr>
              <p:nvPr/>
            </p:nvSpPr>
            <p:spPr bwMode="auto">
              <a:xfrm>
                <a:off x="2051050" y="4797425"/>
                <a:ext cx="1871662" cy="71913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fromWordArt="1">
                <a:prstTxWarp prst="textPlain">
                  <a:avLst>
                    <a:gd name="adj" fmla="val 50000"/>
                  </a:avLst>
                </a:prstTxWarp>
              </a:bodyPr>
              <a:lstStyle/>
              <a:p>
                <a:pPr algn="ctr"/>
                <a:r>
                  <a:rPr lang="de-DE" sz="2000" kern="10" dirty="0">
                    <a:ln w="9525">
                      <a:solidFill>
                        <a:srgbClr val="000000"/>
                      </a:solidFill>
                      <a:round/>
                      <a:headEnd/>
                      <a:tailEnd/>
                    </a:ln>
                    <a:latin typeface="Calibri" panose="020F0502020204030204" pitchFamily="34" charset="0"/>
                    <a:cs typeface="Calibri" panose="020F0502020204030204" pitchFamily="34" charset="0"/>
                  </a:rPr>
                  <a:t>Zeit für Freizeit</a:t>
                </a:r>
              </a:p>
              <a:p>
                <a:pPr algn="ctr"/>
                <a:r>
                  <a:rPr lang="de-DE" sz="2000" kern="10" dirty="0">
                    <a:ln w="9525">
                      <a:solidFill>
                        <a:srgbClr val="000000"/>
                      </a:solidFill>
                      <a:round/>
                      <a:headEnd/>
                      <a:tailEnd/>
                    </a:ln>
                    <a:latin typeface="Calibri" panose="020F0502020204030204" pitchFamily="34" charset="0"/>
                    <a:cs typeface="Calibri" panose="020F0502020204030204" pitchFamily="34" charset="0"/>
                  </a:rPr>
                  <a:t> und Spiel</a:t>
                </a:r>
              </a:p>
            </p:txBody>
          </p:sp>
        </p:grpSp>
        <p:grpSp>
          <p:nvGrpSpPr>
            <p:cNvPr id="3" name="Gruppierung 2"/>
            <p:cNvGrpSpPr>
              <a:grpSpLocks/>
            </p:cNvGrpSpPr>
            <p:nvPr/>
          </p:nvGrpSpPr>
          <p:grpSpPr bwMode="auto">
            <a:xfrm>
              <a:off x="4273169" y="4664942"/>
              <a:ext cx="2663825" cy="1655763"/>
              <a:chOff x="4273169" y="4664942"/>
              <a:chExt cx="2663825" cy="1655763"/>
            </a:xfrm>
          </p:grpSpPr>
          <p:sp>
            <p:nvSpPr>
              <p:cNvPr id="4104" name="Rectangle 13"/>
              <p:cNvSpPr>
                <a:spLocks noChangeArrowheads="1"/>
              </p:cNvSpPr>
              <p:nvPr/>
            </p:nvSpPr>
            <p:spPr bwMode="auto">
              <a:xfrm>
                <a:off x="4273169" y="4664942"/>
                <a:ext cx="2663825" cy="16557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eaLnBrk="1" hangingPunct="1">
                  <a:defRPr/>
                </a:pPr>
                <a:endParaRPr lang="de-DE">
                  <a:latin typeface="Arial" charset="0"/>
                  <a:ea typeface="ＭＳ Ｐゴシック" charset="0"/>
                  <a:cs typeface="Arial" charset="0"/>
                </a:endParaRPr>
              </a:p>
            </p:txBody>
          </p:sp>
          <p:sp>
            <p:nvSpPr>
              <p:cNvPr id="8203" name="WordArt 11"/>
              <p:cNvSpPr>
                <a:spLocks noChangeArrowheads="1" noChangeShapeType="1" noTextEdit="1"/>
              </p:cNvSpPr>
              <p:nvPr/>
            </p:nvSpPr>
            <p:spPr bwMode="auto">
              <a:xfrm>
                <a:off x="4535488" y="5229225"/>
                <a:ext cx="2339975" cy="863600"/>
              </a:xfrm>
              <a:prstGeom prst="rect">
                <a:avLst/>
              </a:prstGeom>
            </p:spPr>
            <p:txBody>
              <a:bodyPr wrap="none" fromWordArt="1">
                <a:prstTxWarp prst="textPlain">
                  <a:avLst>
                    <a:gd name="adj" fmla="val 50000"/>
                  </a:avLst>
                </a:prstTxWarp>
              </a:bodyPr>
              <a:lstStyle/>
              <a:p>
                <a:pPr algn="ctr"/>
                <a:r>
                  <a:rPr lang="de-DE" sz="2000" kern="10" dirty="0">
                    <a:ln w="9525">
                      <a:solidFill>
                        <a:srgbClr val="000000"/>
                      </a:solidFill>
                      <a:round/>
                      <a:headEnd/>
                      <a:tailEnd/>
                    </a:ln>
                    <a:latin typeface="Calibri" panose="020F0502020204030204" pitchFamily="34" charset="0"/>
                    <a:cs typeface="Calibri" panose="020F0502020204030204" pitchFamily="34" charset="0"/>
                  </a:rPr>
                  <a:t>Zeit um Gesellschaft</a:t>
                </a:r>
              </a:p>
              <a:p>
                <a:pPr algn="ctr"/>
                <a:r>
                  <a:rPr lang="de-DE" sz="2000" kern="10" dirty="0">
                    <a:ln w="9525">
                      <a:solidFill>
                        <a:srgbClr val="000000"/>
                      </a:solidFill>
                      <a:round/>
                      <a:headEnd/>
                      <a:tailEnd/>
                    </a:ln>
                    <a:latin typeface="Calibri" panose="020F0502020204030204" pitchFamily="34" charset="0"/>
                    <a:cs typeface="Calibri" panose="020F0502020204030204" pitchFamily="34" charset="0"/>
                  </a:rPr>
                  <a:t>zu (er)leben</a:t>
                </a:r>
              </a:p>
            </p:txBody>
          </p:sp>
        </p:grpSp>
      </p:grpSp>
      <p:pic>
        <p:nvPicPr>
          <p:cNvPr id="7" name="Grafik 6"/>
          <p:cNvPicPr>
            <a:picLocks noChangeAspect="1"/>
          </p:cNvPicPr>
          <p:nvPr/>
        </p:nvPicPr>
        <p:blipFill>
          <a:blip r:embed="rId4"/>
          <a:stretch>
            <a:fillRect/>
          </a:stretch>
        </p:blipFill>
        <p:spPr>
          <a:xfrm>
            <a:off x="6791276" y="5733256"/>
            <a:ext cx="2245220" cy="1040093"/>
          </a:xfrm>
          <a:prstGeom prst="rect">
            <a:avLst/>
          </a:prstGeom>
        </p:spPr>
      </p:pic>
      <p:pic>
        <p:nvPicPr>
          <p:cNvPr id="9" name="Grafik 8"/>
          <p:cNvPicPr>
            <a:picLocks noChangeAspect="1"/>
          </p:cNvPicPr>
          <p:nvPr/>
        </p:nvPicPr>
        <p:blipFill>
          <a:blip r:embed="rId5"/>
          <a:stretch>
            <a:fillRect/>
          </a:stretch>
        </p:blipFill>
        <p:spPr>
          <a:xfrm>
            <a:off x="179512" y="5733256"/>
            <a:ext cx="1584201" cy="1054836"/>
          </a:xfrm>
          <a:prstGeom prst="rect">
            <a:avLst/>
          </a:prstGeom>
        </p:spPr>
      </p:pic>
      <p:pic>
        <p:nvPicPr>
          <p:cNvPr id="10" name="Grafik 9"/>
          <p:cNvPicPr>
            <a:picLocks noChangeAspect="1"/>
          </p:cNvPicPr>
          <p:nvPr/>
        </p:nvPicPr>
        <p:blipFill>
          <a:blip r:embed="rId6"/>
          <a:stretch>
            <a:fillRect/>
          </a:stretch>
        </p:blipFill>
        <p:spPr>
          <a:xfrm>
            <a:off x="1808311" y="5733256"/>
            <a:ext cx="1611562" cy="1073004"/>
          </a:xfrm>
          <a:prstGeom prst="rect">
            <a:avLst/>
          </a:prstGeom>
        </p:spPr>
      </p:pic>
      <p:pic>
        <p:nvPicPr>
          <p:cNvPr id="11" name="Grafik 10"/>
          <p:cNvPicPr>
            <a:picLocks noChangeAspect="1"/>
          </p:cNvPicPr>
          <p:nvPr/>
        </p:nvPicPr>
        <p:blipFill>
          <a:blip r:embed="rId7"/>
          <a:stretch>
            <a:fillRect/>
          </a:stretch>
        </p:blipFill>
        <p:spPr>
          <a:xfrm>
            <a:off x="3509859" y="5733256"/>
            <a:ext cx="1583950" cy="1054836"/>
          </a:xfrm>
          <a:prstGeom prst="rect">
            <a:avLst/>
          </a:prstGeom>
        </p:spPr>
      </p:pic>
      <p:pic>
        <p:nvPicPr>
          <p:cNvPr id="12" name="Grafik 11"/>
          <p:cNvPicPr>
            <a:picLocks noChangeAspect="1"/>
          </p:cNvPicPr>
          <p:nvPr/>
        </p:nvPicPr>
        <p:blipFill>
          <a:blip r:embed="rId8"/>
          <a:stretch>
            <a:fillRect/>
          </a:stretch>
        </p:blipFill>
        <p:spPr>
          <a:xfrm>
            <a:off x="5158892" y="5733256"/>
            <a:ext cx="1557743" cy="1040093"/>
          </a:xfrm>
          <a:prstGeom prst="rect">
            <a:avLst/>
          </a:prstGeom>
        </p:spPr>
      </p:pic>
    </p:spTree>
    <p:extLst>
      <p:ext uri="{BB962C8B-B14F-4D97-AF65-F5344CB8AC3E}">
        <p14:creationId xmlns:p14="http://schemas.microsoft.com/office/powerpoint/2010/main" val="1214396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323850" y="1452563"/>
            <a:ext cx="6670675" cy="575468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40000"/>
              </a:spcBef>
              <a:buFontTx/>
              <a:buNone/>
              <a:defRPr/>
            </a:pPr>
            <a:r>
              <a:rPr lang="de-DE" altLang="de-DE" sz="2800" b="1" dirty="0">
                <a:latin typeface="+mj-lt"/>
              </a:rPr>
              <a:t>Räumliche Bewegungssicherheit </a:t>
            </a:r>
          </a:p>
          <a:p>
            <a:pPr eaLnBrk="1" hangingPunct="1">
              <a:lnSpc>
                <a:spcPct val="200000"/>
              </a:lnSpc>
              <a:spcBef>
                <a:spcPct val="40000"/>
              </a:spcBef>
              <a:buFontTx/>
              <a:buNone/>
              <a:defRPr/>
            </a:pPr>
            <a:endParaRPr lang="de-DE" altLang="de-DE" sz="2800" b="1" dirty="0">
              <a:latin typeface="+mj-lt"/>
            </a:endParaRPr>
          </a:p>
          <a:p>
            <a:pPr eaLnBrk="1" hangingPunct="1">
              <a:lnSpc>
                <a:spcPct val="200000"/>
              </a:lnSpc>
              <a:spcBef>
                <a:spcPct val="40000"/>
              </a:spcBef>
              <a:buFontTx/>
              <a:buNone/>
              <a:defRPr/>
            </a:pPr>
            <a:r>
              <a:rPr lang="de-DE" altLang="de-DE" sz="2800" b="1" dirty="0">
                <a:latin typeface="+mj-lt"/>
              </a:rPr>
              <a:t>Manuelle Basiskompetenzen </a:t>
            </a:r>
          </a:p>
          <a:p>
            <a:pPr eaLnBrk="1" hangingPunct="1">
              <a:lnSpc>
                <a:spcPct val="200000"/>
              </a:lnSpc>
              <a:spcBef>
                <a:spcPct val="40000"/>
              </a:spcBef>
              <a:buFontTx/>
              <a:buNone/>
              <a:defRPr/>
            </a:pPr>
            <a:endParaRPr lang="de-DE" altLang="de-DE" sz="2800" b="1" dirty="0">
              <a:latin typeface="+mj-lt"/>
            </a:endParaRPr>
          </a:p>
          <a:p>
            <a:pPr eaLnBrk="1" hangingPunct="1">
              <a:lnSpc>
                <a:spcPct val="200000"/>
              </a:lnSpc>
              <a:spcBef>
                <a:spcPct val="40000"/>
              </a:spcBef>
              <a:buFontTx/>
              <a:buNone/>
              <a:defRPr/>
            </a:pPr>
            <a:r>
              <a:rPr lang="de-DE" altLang="de-DE" sz="2800" b="1" dirty="0">
                <a:latin typeface="+mj-lt"/>
              </a:rPr>
              <a:t>Feinmotorische Anforderungen</a:t>
            </a:r>
            <a:r>
              <a:rPr lang="de-DE" altLang="de-DE" sz="1800" b="1" dirty="0">
                <a:latin typeface="+mj-lt"/>
              </a:rPr>
              <a:t>	</a:t>
            </a:r>
          </a:p>
          <a:p>
            <a:pPr eaLnBrk="1" hangingPunct="1">
              <a:lnSpc>
                <a:spcPct val="200000"/>
              </a:lnSpc>
              <a:spcBef>
                <a:spcPct val="40000"/>
              </a:spcBef>
              <a:buFontTx/>
              <a:buNone/>
              <a:defRPr/>
            </a:pPr>
            <a:r>
              <a:rPr lang="de-DE" altLang="de-DE" sz="1800" b="1" dirty="0">
                <a:latin typeface="+mj-lt"/>
              </a:rPr>
              <a:t>	</a:t>
            </a:r>
          </a:p>
        </p:txBody>
      </p:sp>
      <p:sp>
        <p:nvSpPr>
          <p:cNvPr id="44035" name="Titel 1"/>
          <p:cNvSpPr>
            <a:spLocks noGrp="1"/>
          </p:cNvSpPr>
          <p:nvPr>
            <p:ph type="title"/>
          </p:nvPr>
        </p:nvSpPr>
        <p:spPr/>
        <p:txBody>
          <a:bodyPr/>
          <a:lstStyle/>
          <a:p>
            <a:r>
              <a:rPr lang="de-DE" altLang="de-DE" sz="3200" b="1" u="sng">
                <a:ea typeface="ＭＳ Ｐゴシック" panose="020B0600070205080204" pitchFamily="34" charset="-128"/>
              </a:rPr>
              <a:t>Motorische Kompetenzen</a:t>
            </a:r>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2713" y="2058988"/>
            <a:ext cx="1719262"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Grafik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91350" y="1409700"/>
            <a:ext cx="1223963"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Grafik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4900" y="3951288"/>
            <a:ext cx="130651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Grafik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64388" y="3729038"/>
            <a:ext cx="12414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Grafik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56263" y="5607050"/>
            <a:ext cx="13128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627188" y="1778000"/>
            <a:ext cx="7337425" cy="294798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40000"/>
              </a:spcBef>
              <a:buFontTx/>
              <a:buNone/>
              <a:defRPr/>
            </a:pPr>
            <a:r>
              <a:rPr lang="de-DE" altLang="de-DE" sz="2800" b="1" dirty="0">
                <a:latin typeface="+mj-lt"/>
              </a:rPr>
              <a:t>	Willenskraft und Anstrengungsbereitschaft</a:t>
            </a:r>
          </a:p>
          <a:p>
            <a:pPr eaLnBrk="1" hangingPunct="1">
              <a:lnSpc>
                <a:spcPct val="200000"/>
              </a:lnSpc>
              <a:spcBef>
                <a:spcPct val="40000"/>
              </a:spcBef>
              <a:buFontTx/>
              <a:buNone/>
              <a:defRPr/>
            </a:pPr>
            <a:endParaRPr lang="de-DE" altLang="de-DE" sz="1800" b="1" dirty="0">
              <a:latin typeface="+mj-lt"/>
            </a:endParaRPr>
          </a:p>
          <a:p>
            <a:pPr eaLnBrk="1" hangingPunct="1">
              <a:lnSpc>
                <a:spcPct val="200000"/>
              </a:lnSpc>
              <a:spcBef>
                <a:spcPct val="40000"/>
              </a:spcBef>
              <a:buFontTx/>
              <a:buNone/>
              <a:defRPr/>
            </a:pPr>
            <a:endParaRPr lang="de-DE" altLang="de-DE" sz="1800" b="1" dirty="0">
              <a:latin typeface="+mj-lt"/>
            </a:endParaRPr>
          </a:p>
          <a:p>
            <a:pPr eaLnBrk="1" hangingPunct="1">
              <a:lnSpc>
                <a:spcPct val="200000"/>
              </a:lnSpc>
              <a:spcBef>
                <a:spcPct val="40000"/>
              </a:spcBef>
              <a:buFontTx/>
              <a:buNone/>
              <a:defRPr/>
            </a:pPr>
            <a:r>
              <a:rPr lang="de-DE" altLang="de-DE" sz="1800" b="1" dirty="0">
                <a:latin typeface="+mj-lt"/>
              </a:rPr>
              <a:t>	</a:t>
            </a:r>
          </a:p>
        </p:txBody>
      </p:sp>
      <p:sp>
        <p:nvSpPr>
          <p:cNvPr id="46083" name="Titel 1"/>
          <p:cNvSpPr>
            <a:spLocks noGrp="1"/>
          </p:cNvSpPr>
          <p:nvPr>
            <p:ph type="title"/>
          </p:nvPr>
        </p:nvSpPr>
        <p:spPr>
          <a:xfrm>
            <a:off x="323850" y="206375"/>
            <a:ext cx="8135938" cy="1143000"/>
          </a:xfrm>
        </p:spPr>
        <p:txBody>
          <a:bodyPr/>
          <a:lstStyle/>
          <a:p>
            <a:pPr algn="r"/>
            <a:r>
              <a:rPr lang="de-DE" altLang="de-DE" sz="3200" b="1" u="sng">
                <a:ea typeface="ＭＳ Ｐゴシック" panose="020B0600070205080204" pitchFamily="34" charset="-128"/>
              </a:rPr>
              <a:t>Volitional-motivationale Kompetenzen</a:t>
            </a:r>
          </a:p>
        </p:txBody>
      </p:sp>
      <p:pic>
        <p:nvPicPr>
          <p:cNvPr id="460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Grafik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3179763"/>
            <a:ext cx="5237162"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5138" y="212725"/>
            <a:ext cx="8229600" cy="1139825"/>
          </a:xfrm>
        </p:spPr>
        <p:txBody>
          <a:bodyPr/>
          <a:lstStyle/>
          <a:p>
            <a:pPr eaLnBrk="1" hangingPunct="1"/>
            <a:r>
              <a:rPr lang="de-DE" altLang="de-DE">
                <a:solidFill>
                  <a:schemeClr val="accent1"/>
                </a:solidFill>
                <a:latin typeface="FreesiaUPC" pitchFamily="34" charset="-34"/>
                <a:ea typeface="ＭＳ Ｐゴシック" panose="020B0600070205080204" pitchFamily="34" charset="-128"/>
              </a:rPr>
              <a:t>Konsum von digitalen Medien: Richtlinien für Eltern</a:t>
            </a:r>
          </a:p>
        </p:txBody>
      </p:sp>
      <p:sp>
        <p:nvSpPr>
          <p:cNvPr id="6147" name="Rectangle 3"/>
          <p:cNvSpPr>
            <a:spLocks noGrp="1" noChangeArrowheads="1"/>
          </p:cNvSpPr>
          <p:nvPr>
            <p:ph type="body" idx="1"/>
          </p:nvPr>
        </p:nvSpPr>
        <p:spPr>
          <a:xfrm>
            <a:off x="395288" y="1557338"/>
            <a:ext cx="8569325" cy="2024062"/>
          </a:xfrm>
        </p:spPr>
        <p:txBody>
          <a:bodyPr/>
          <a:lstStyle/>
          <a:p>
            <a:pPr eaLnBrk="1" hangingPunct="1">
              <a:lnSpc>
                <a:spcPct val="90000"/>
              </a:lnSpc>
              <a:buFont typeface="Wingdings" panose="05000000000000000000" pitchFamily="2" charset="2"/>
              <a:buNone/>
              <a:defRPr/>
            </a:pPr>
            <a:r>
              <a:rPr lang="de-DE" altLang="de-DE" sz="2400" dirty="0"/>
              <a:t>Empfehlung: </a:t>
            </a:r>
            <a:r>
              <a:rPr lang="de-DE" altLang="de-DE" sz="2400" b="1" dirty="0"/>
              <a:t>maximale</a:t>
            </a:r>
            <a:r>
              <a:rPr lang="de-DE" altLang="de-DE" sz="2400" dirty="0"/>
              <a:t> tägliche Nutzung </a:t>
            </a:r>
          </a:p>
          <a:p>
            <a:pPr eaLnBrk="1" hangingPunct="1">
              <a:lnSpc>
                <a:spcPct val="90000"/>
              </a:lnSpc>
              <a:buFont typeface="Wingdings" panose="05000000000000000000" pitchFamily="2" charset="2"/>
              <a:buNone/>
              <a:defRPr/>
            </a:pPr>
            <a:r>
              <a:rPr lang="de-DE" altLang="de-DE" sz="1800" dirty="0"/>
              <a:t>von Fernseher, Smartphone oder Computer</a:t>
            </a:r>
            <a:r>
              <a:rPr lang="de-DE" altLang="de-DE" sz="2400" dirty="0"/>
              <a:t> </a:t>
            </a:r>
          </a:p>
          <a:p>
            <a:pPr eaLnBrk="1" hangingPunct="1">
              <a:lnSpc>
                <a:spcPct val="90000"/>
              </a:lnSpc>
              <a:buFont typeface="Wingdings" panose="05000000000000000000" pitchFamily="2" charset="2"/>
              <a:buNone/>
              <a:defRPr/>
            </a:pPr>
            <a:endParaRPr lang="de-DE" altLang="de-DE" sz="1100" dirty="0"/>
          </a:p>
          <a:p>
            <a:pPr marL="0" indent="0" eaLnBrk="1" hangingPunct="1">
              <a:lnSpc>
                <a:spcPct val="125000"/>
              </a:lnSpc>
              <a:buFont typeface="Wingdings" panose="05000000000000000000" pitchFamily="2" charset="2"/>
              <a:buNone/>
              <a:defRPr/>
            </a:pPr>
            <a:r>
              <a:rPr lang="de-DE" altLang="de-DE" sz="2400" b="1" dirty="0"/>
              <a:t>Klasse 1+2: 	30 min        		Klasse 3+4:	45 min</a:t>
            </a:r>
          </a:p>
          <a:p>
            <a:pPr marL="0" indent="0" eaLnBrk="1" hangingPunct="1">
              <a:lnSpc>
                <a:spcPct val="125000"/>
              </a:lnSpc>
              <a:buFont typeface="Wingdings" panose="05000000000000000000" pitchFamily="2" charset="2"/>
              <a:buNone/>
              <a:defRPr/>
            </a:pPr>
            <a:r>
              <a:rPr lang="de-DE" altLang="de-DE" sz="2400" dirty="0"/>
              <a:t>10 Jahre: 	60 min	      		11 Jahre: 	75 min</a:t>
            </a:r>
          </a:p>
        </p:txBody>
      </p:sp>
      <p:pic>
        <p:nvPicPr>
          <p:cNvPr id="48132" name="Picture 5"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5445125"/>
            <a:ext cx="191611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AutoShape 7" descr="9k="/>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sp>
        <p:nvSpPr>
          <p:cNvPr id="48134" name="AutoShape 9"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pic>
        <p:nvPicPr>
          <p:cNvPr id="48135" name="Picture 11" descr="csm_ISH_K_001_Logo_121121_RGB_RZ01_447b91030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5300663"/>
            <a:ext cx="180657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3" descr="Neuer Artikel zu Rechtsfragen im Net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5373688"/>
            <a:ext cx="133826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5" descr="Baden-Württemberg Kindermedien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473700"/>
            <a:ext cx="6492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1214438" y="3324225"/>
            <a:ext cx="6408737" cy="283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eaLnBrk="1" hangingPunct="1">
              <a:buFont typeface="Wingdings" panose="05000000000000000000" pitchFamily="2" charset="2"/>
              <a:buNone/>
              <a:defRPr/>
            </a:pPr>
            <a:endParaRPr lang="de-DE" altLang="de-DE" sz="2400" kern="0" dirty="0"/>
          </a:p>
          <a:p>
            <a:pPr eaLnBrk="1" hangingPunct="1">
              <a:lnSpc>
                <a:spcPct val="120000"/>
              </a:lnSpc>
              <a:defRPr/>
            </a:pPr>
            <a:r>
              <a:rPr lang="de-DE" altLang="de-DE" sz="2000" kern="0" dirty="0"/>
              <a:t>Ziel: Umgang in einem sinnvollen Rahmen näher bringen</a:t>
            </a:r>
          </a:p>
          <a:p>
            <a:pPr eaLnBrk="1" hangingPunct="1">
              <a:lnSpc>
                <a:spcPct val="120000"/>
              </a:lnSpc>
              <a:defRPr/>
            </a:pPr>
            <a:r>
              <a:rPr lang="de-DE" altLang="de-DE" sz="2000" kern="0" dirty="0"/>
              <a:t>Eltern sind die Vorbilder für ihre Kinder</a:t>
            </a:r>
          </a:p>
          <a:p>
            <a:pPr eaLnBrk="1" hangingPunct="1">
              <a:lnSpc>
                <a:spcPct val="120000"/>
              </a:lnSpc>
              <a:defRPr/>
            </a:pPr>
            <a:r>
              <a:rPr lang="de-DE" altLang="de-DE" sz="2000" kern="0" dirty="0"/>
              <a:t>Was schaut und spielt das Kind?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467544" y="1032291"/>
            <a:ext cx="8676455" cy="228370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40000"/>
              </a:spcBef>
              <a:buFontTx/>
              <a:buNone/>
              <a:defRPr/>
            </a:pPr>
            <a:r>
              <a:rPr lang="de-DE" altLang="de-DE" sz="2800" b="1" dirty="0">
                <a:latin typeface="+mj-lt"/>
              </a:rPr>
              <a:t>Anmeldung &amp; Schulbezirkswechselanträge</a:t>
            </a:r>
          </a:p>
          <a:p>
            <a:pPr eaLnBrk="1" hangingPunct="1">
              <a:lnSpc>
                <a:spcPct val="200000"/>
              </a:lnSpc>
              <a:spcBef>
                <a:spcPct val="40000"/>
              </a:spcBef>
              <a:buFontTx/>
              <a:buNone/>
              <a:defRPr/>
            </a:pPr>
            <a:r>
              <a:rPr lang="de-DE" altLang="de-DE" sz="1800" dirty="0">
                <a:latin typeface="+mj-lt"/>
              </a:rPr>
              <a:t>Schulbezirksgrenzen wurden zum 1. August 2025 geändert- gültig für Schulanfänger 25/26</a:t>
            </a:r>
          </a:p>
          <a:p>
            <a:pPr eaLnBrk="1" hangingPunct="1">
              <a:lnSpc>
                <a:spcPct val="200000"/>
              </a:lnSpc>
              <a:spcBef>
                <a:spcPct val="40000"/>
              </a:spcBef>
              <a:buFontTx/>
              <a:buNone/>
              <a:defRPr/>
            </a:pPr>
            <a:r>
              <a:rPr lang="de-DE" altLang="de-DE" sz="1800" b="1" dirty="0">
                <a:latin typeface="+mj-lt"/>
              </a:rPr>
              <a:t>Start der Ganztagsschule Frauenweiler in </a:t>
            </a:r>
            <a:r>
              <a:rPr lang="de-DE" altLang="de-DE" sz="1800" b="1" dirty="0" err="1">
                <a:latin typeface="+mj-lt"/>
              </a:rPr>
              <a:t>Wahlform</a:t>
            </a:r>
            <a:r>
              <a:rPr lang="de-DE" altLang="de-DE" sz="1800" b="1" dirty="0">
                <a:latin typeface="+mj-lt"/>
              </a:rPr>
              <a:t> ab dem SJ 26/27</a:t>
            </a:r>
          </a:p>
        </p:txBody>
      </p:sp>
      <p:sp>
        <p:nvSpPr>
          <p:cNvPr id="50179" name="Titel 1"/>
          <p:cNvSpPr>
            <a:spLocks noGrp="1"/>
          </p:cNvSpPr>
          <p:nvPr>
            <p:ph type="title"/>
          </p:nvPr>
        </p:nvSpPr>
        <p:spPr>
          <a:xfrm>
            <a:off x="-324544" y="460791"/>
            <a:ext cx="6480076" cy="1143000"/>
          </a:xfrm>
        </p:spPr>
        <p:txBody>
          <a:bodyPr/>
          <a:lstStyle/>
          <a:p>
            <a:r>
              <a:rPr lang="de-DE" altLang="de-DE" sz="3200" b="1" u="sng" dirty="0">
                <a:ea typeface="ＭＳ Ｐゴシック" panose="020B0600070205080204" pitchFamily="34" charset="-128"/>
              </a:rPr>
              <a:t>6. Abläufe</a:t>
            </a:r>
          </a:p>
        </p:txBody>
      </p:sp>
      <p:pic>
        <p:nvPicPr>
          <p:cNvPr id="501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570622"/>
            <a:ext cx="1338160" cy="92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744" y="3284984"/>
            <a:ext cx="4572000" cy="323743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395536" y="1227138"/>
            <a:ext cx="9073008" cy="27317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40000"/>
              </a:spcBef>
              <a:buFontTx/>
              <a:buNone/>
              <a:defRPr/>
            </a:pPr>
            <a:r>
              <a:rPr lang="de-DE" altLang="de-DE" sz="2800" b="1" dirty="0">
                <a:latin typeface="+mj-lt"/>
              </a:rPr>
              <a:t>Situation in der Merianschule:</a:t>
            </a:r>
          </a:p>
          <a:p>
            <a:pPr eaLnBrk="1" hangingPunct="1">
              <a:lnSpc>
                <a:spcPct val="200000"/>
              </a:lnSpc>
              <a:spcBef>
                <a:spcPct val="40000"/>
              </a:spcBef>
              <a:buFontTx/>
              <a:buNone/>
              <a:defRPr/>
            </a:pPr>
            <a:r>
              <a:rPr lang="de-DE" altLang="de-DE" sz="1800" dirty="0">
                <a:latin typeface="+mj-lt"/>
              </a:rPr>
              <a:t>Ab dem Schuljahr 25-26: max. drei 1. Klassen in MSM:</a:t>
            </a:r>
          </a:p>
          <a:p>
            <a:pPr eaLnBrk="1" hangingPunct="1">
              <a:lnSpc>
                <a:spcPct val="200000"/>
              </a:lnSpc>
              <a:spcBef>
                <a:spcPct val="40000"/>
              </a:spcBef>
              <a:buFontTx/>
              <a:buChar char="-"/>
              <a:defRPr/>
            </a:pPr>
            <a:r>
              <a:rPr lang="de-DE" altLang="de-DE" sz="1600" dirty="0">
                <a:latin typeface="+mj-lt"/>
              </a:rPr>
              <a:t>Jedes schulfähige Kind aus unserem Schulbezirk UND</a:t>
            </a:r>
          </a:p>
          <a:p>
            <a:pPr eaLnBrk="1" hangingPunct="1">
              <a:lnSpc>
                <a:spcPct val="200000"/>
              </a:lnSpc>
              <a:spcBef>
                <a:spcPct val="40000"/>
              </a:spcBef>
              <a:buFontTx/>
              <a:buChar char="-"/>
              <a:defRPr/>
            </a:pPr>
            <a:r>
              <a:rPr lang="de-DE" altLang="de-DE" sz="1600" dirty="0">
                <a:latin typeface="+mj-lt"/>
              </a:rPr>
              <a:t>Kinder, die zum SJ 26-27 Geschwister bei uns haben, bekommen garantiert einen Platz.</a:t>
            </a:r>
          </a:p>
        </p:txBody>
      </p:sp>
      <p:sp>
        <p:nvSpPr>
          <p:cNvPr id="50179" name="Titel 1"/>
          <p:cNvSpPr>
            <a:spLocks noGrp="1"/>
          </p:cNvSpPr>
          <p:nvPr>
            <p:ph type="title"/>
          </p:nvPr>
        </p:nvSpPr>
        <p:spPr>
          <a:xfrm>
            <a:off x="-324544" y="460791"/>
            <a:ext cx="6480076" cy="1143000"/>
          </a:xfrm>
        </p:spPr>
        <p:txBody>
          <a:bodyPr/>
          <a:lstStyle/>
          <a:p>
            <a:r>
              <a:rPr lang="de-DE" altLang="de-DE" sz="3200" b="1" u="sng" dirty="0">
                <a:ea typeface="ＭＳ Ｐゴシック" panose="020B0600070205080204" pitchFamily="34" charset="-128"/>
              </a:rPr>
              <a:t>6. Abläufe</a:t>
            </a:r>
          </a:p>
        </p:txBody>
      </p:sp>
      <p:pic>
        <p:nvPicPr>
          <p:cNvPr id="501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570622"/>
            <a:ext cx="1338160" cy="92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elle 1"/>
          <p:cNvGraphicFramePr>
            <a:graphicFrameLocks noGrp="1"/>
          </p:cNvGraphicFramePr>
          <p:nvPr>
            <p:extLst>
              <p:ext uri="{D42A27DB-BD31-4B8C-83A1-F6EECF244321}">
                <p14:modId xmlns:p14="http://schemas.microsoft.com/office/powerpoint/2010/main" val="2281406884"/>
              </p:ext>
            </p:extLst>
          </p:nvPr>
        </p:nvGraphicFramePr>
        <p:xfrm>
          <a:off x="611560" y="4293096"/>
          <a:ext cx="7416824" cy="2225040"/>
        </p:xfrm>
        <a:graphic>
          <a:graphicData uri="http://schemas.openxmlformats.org/drawingml/2006/table">
            <a:tbl>
              <a:tblPr firstRow="1" bandRow="1">
                <a:tableStyleId>{5C22544A-7EE6-4342-B048-85BDC9FD1C3A}</a:tableStyleId>
              </a:tblPr>
              <a:tblGrid>
                <a:gridCol w="4724274">
                  <a:extLst>
                    <a:ext uri="{9D8B030D-6E8A-4147-A177-3AD203B41FA5}">
                      <a16:colId xmlns:a16="http://schemas.microsoft.com/office/drawing/2014/main" val="3482428041"/>
                    </a:ext>
                  </a:extLst>
                </a:gridCol>
                <a:gridCol w="2692550">
                  <a:extLst>
                    <a:ext uri="{9D8B030D-6E8A-4147-A177-3AD203B41FA5}">
                      <a16:colId xmlns:a16="http://schemas.microsoft.com/office/drawing/2014/main" val="3410540274"/>
                    </a:ext>
                  </a:extLst>
                </a:gridCol>
              </a:tblGrid>
              <a:tr h="370840">
                <a:tc>
                  <a:txBody>
                    <a:bodyPr/>
                    <a:lstStyle/>
                    <a:p>
                      <a:endParaRPr lang="de-DE" dirty="0"/>
                    </a:p>
                  </a:txBody>
                  <a:tcPr/>
                </a:tc>
                <a:tc>
                  <a:txBody>
                    <a:bodyPr/>
                    <a:lstStyle/>
                    <a:p>
                      <a:r>
                        <a:rPr lang="de-DE" dirty="0"/>
                        <a:t>Merianschule</a:t>
                      </a:r>
                    </a:p>
                  </a:txBody>
                  <a:tcPr/>
                </a:tc>
                <a:extLst>
                  <a:ext uri="{0D108BD9-81ED-4DB2-BD59-A6C34878D82A}">
                    <a16:rowId xmlns:a16="http://schemas.microsoft.com/office/drawing/2014/main" val="3537050457"/>
                  </a:ext>
                </a:extLst>
              </a:tr>
              <a:tr h="370840">
                <a:tc>
                  <a:txBody>
                    <a:bodyPr/>
                    <a:lstStyle/>
                    <a:p>
                      <a:r>
                        <a:rPr lang="de-DE" dirty="0"/>
                        <a:t>Infoabend</a:t>
                      </a:r>
                    </a:p>
                  </a:txBody>
                  <a:tcPr/>
                </a:tc>
                <a:tc>
                  <a:txBody>
                    <a:bodyPr/>
                    <a:lstStyle/>
                    <a:p>
                      <a:r>
                        <a:rPr lang="de-DE" dirty="0"/>
                        <a:t>27.11.2025</a:t>
                      </a:r>
                    </a:p>
                  </a:txBody>
                  <a:tcPr/>
                </a:tc>
                <a:extLst>
                  <a:ext uri="{0D108BD9-81ED-4DB2-BD59-A6C34878D82A}">
                    <a16:rowId xmlns:a16="http://schemas.microsoft.com/office/drawing/2014/main" val="2002911255"/>
                  </a:ext>
                </a:extLst>
              </a:tr>
              <a:tr h="370840">
                <a:tc>
                  <a:txBody>
                    <a:bodyPr/>
                    <a:lstStyle/>
                    <a:p>
                      <a:r>
                        <a:rPr lang="de-DE" dirty="0"/>
                        <a:t>Schulanmeldung</a:t>
                      </a:r>
                    </a:p>
                  </a:txBody>
                  <a:tcPr/>
                </a:tc>
                <a:tc>
                  <a:txBody>
                    <a:bodyPr/>
                    <a:lstStyle/>
                    <a:p>
                      <a:r>
                        <a:rPr lang="de-DE" dirty="0"/>
                        <a:t>27.02.2026</a:t>
                      </a:r>
                    </a:p>
                  </a:txBody>
                  <a:tcPr/>
                </a:tc>
                <a:extLst>
                  <a:ext uri="{0D108BD9-81ED-4DB2-BD59-A6C34878D82A}">
                    <a16:rowId xmlns:a16="http://schemas.microsoft.com/office/drawing/2014/main" val="2867647545"/>
                  </a:ext>
                </a:extLst>
              </a:tr>
              <a:tr h="370840">
                <a:tc>
                  <a:txBody>
                    <a:bodyPr/>
                    <a:lstStyle/>
                    <a:p>
                      <a:r>
                        <a:rPr lang="de-DE" dirty="0"/>
                        <a:t>SBZW-Anträge</a:t>
                      </a:r>
                    </a:p>
                  </a:txBody>
                  <a:tcPr/>
                </a:tc>
                <a:tc>
                  <a:txBody>
                    <a:bodyPr/>
                    <a:lstStyle/>
                    <a:p>
                      <a:r>
                        <a:rPr lang="de-DE" dirty="0"/>
                        <a:t>ab 09.02.-27.02.26</a:t>
                      </a:r>
                    </a:p>
                  </a:txBody>
                  <a:tcPr/>
                </a:tc>
                <a:extLst>
                  <a:ext uri="{0D108BD9-81ED-4DB2-BD59-A6C34878D82A}">
                    <a16:rowId xmlns:a16="http://schemas.microsoft.com/office/drawing/2014/main" val="732165241"/>
                  </a:ext>
                </a:extLst>
              </a:tr>
              <a:tr h="370840">
                <a:tc>
                  <a:txBody>
                    <a:bodyPr/>
                    <a:lstStyle/>
                    <a:p>
                      <a:r>
                        <a:rPr lang="de-DE" dirty="0"/>
                        <a:t>Genehmigung SBZW</a:t>
                      </a:r>
                    </a:p>
                  </a:txBody>
                  <a:tcPr/>
                </a:tc>
                <a:tc>
                  <a:txBody>
                    <a:bodyPr/>
                    <a:lstStyle/>
                    <a:p>
                      <a:r>
                        <a:rPr lang="de-DE" dirty="0"/>
                        <a:t>ab</a:t>
                      </a:r>
                      <a:r>
                        <a:rPr lang="de-DE" baseline="0" dirty="0"/>
                        <a:t> Mitte März 2026</a:t>
                      </a:r>
                      <a:endParaRPr lang="de-DE" dirty="0"/>
                    </a:p>
                  </a:txBody>
                  <a:tcPr/>
                </a:tc>
                <a:extLst>
                  <a:ext uri="{0D108BD9-81ED-4DB2-BD59-A6C34878D82A}">
                    <a16:rowId xmlns:a16="http://schemas.microsoft.com/office/drawing/2014/main" val="3980425339"/>
                  </a:ext>
                </a:extLst>
              </a:tr>
              <a:tr h="370840">
                <a:tc>
                  <a:txBody>
                    <a:bodyPr/>
                    <a:lstStyle/>
                    <a:p>
                      <a:r>
                        <a:rPr lang="de-DE" dirty="0"/>
                        <a:t>Anmeldung</a:t>
                      </a:r>
                      <a:r>
                        <a:rPr lang="de-DE" baseline="0" dirty="0"/>
                        <a:t> </a:t>
                      </a:r>
                      <a:r>
                        <a:rPr lang="de-DE" baseline="0" dirty="0" err="1"/>
                        <a:t>Schulkindbetreuung</a:t>
                      </a:r>
                      <a:endParaRPr lang="de-DE" dirty="0"/>
                    </a:p>
                  </a:txBody>
                  <a:tcPr/>
                </a:tc>
                <a:tc>
                  <a:txBody>
                    <a:bodyPr/>
                    <a:lstStyle/>
                    <a:p>
                      <a:r>
                        <a:rPr lang="de-DE" dirty="0"/>
                        <a:t>02.02.-15.03.2026</a:t>
                      </a:r>
                    </a:p>
                  </a:txBody>
                  <a:tcPr/>
                </a:tc>
                <a:extLst>
                  <a:ext uri="{0D108BD9-81ED-4DB2-BD59-A6C34878D82A}">
                    <a16:rowId xmlns:a16="http://schemas.microsoft.com/office/drawing/2014/main" val="1682259120"/>
                  </a:ext>
                </a:extLst>
              </a:tr>
            </a:tbl>
          </a:graphicData>
        </a:graphic>
      </p:graphicFrame>
    </p:spTree>
    <p:extLst>
      <p:ext uri="{BB962C8B-B14F-4D97-AF65-F5344CB8AC3E}">
        <p14:creationId xmlns:p14="http://schemas.microsoft.com/office/powerpoint/2010/main" val="3977521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75146" y="6298554"/>
            <a:ext cx="7993707" cy="430887"/>
          </a:xfrm>
          <a:prstGeom prst="rect">
            <a:avLst/>
          </a:prstGeom>
          <a:noFill/>
        </p:spPr>
        <p:txBody>
          <a:bodyPr wrap="square" rtlCol="0">
            <a:spAutoFit/>
          </a:bodyPr>
          <a:lstStyle/>
          <a:p>
            <a:r>
              <a:rPr lang="de-DE" sz="1100" dirty="0">
                <a:hlinkClick r:id="rId3"/>
              </a:rPr>
              <a:t>Weitere Informationen und das Anmeldeformular für die </a:t>
            </a:r>
            <a:r>
              <a:rPr lang="de-DE" sz="1100" dirty="0" err="1">
                <a:hlinkClick r:id="rId3"/>
              </a:rPr>
              <a:t>Schulkindbetreuung</a:t>
            </a:r>
            <a:r>
              <a:rPr lang="de-DE" sz="1100" dirty="0">
                <a:hlinkClick r:id="rId3"/>
              </a:rPr>
              <a:t> finden Sie hier:</a:t>
            </a:r>
          </a:p>
          <a:p>
            <a:r>
              <a:rPr lang="de-DE" sz="1100" u="sng" dirty="0">
                <a:hlinkClick r:id="rId3"/>
              </a:rPr>
              <a:t>https://www.wiesloch.de/pb/Home/Familie+_+Bildung/Schuelerbetreuung.html</a:t>
            </a:r>
            <a:endParaRPr lang="de-DE" sz="1100" dirty="0"/>
          </a:p>
        </p:txBody>
      </p:sp>
      <p:sp>
        <p:nvSpPr>
          <p:cNvPr id="4" name="Titel 1">
            <a:extLst>
              <a:ext uri="{FF2B5EF4-FFF2-40B4-BE49-F238E27FC236}">
                <a16:creationId xmlns:a16="http://schemas.microsoft.com/office/drawing/2014/main" id="{8F1DFEC7-F400-50D9-F22E-9A1A24C4F104}"/>
              </a:ext>
            </a:extLst>
          </p:cNvPr>
          <p:cNvSpPr txBox="1">
            <a:spLocks/>
          </p:cNvSpPr>
          <p:nvPr/>
        </p:nvSpPr>
        <p:spPr>
          <a:xfrm>
            <a:off x="0" y="332656"/>
            <a:ext cx="6480076"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e-DE" altLang="de-DE" sz="3200" b="1" u="sng" dirty="0">
                <a:ea typeface="ＭＳ Ｐゴシック" panose="020B0600070205080204" pitchFamily="34" charset="-128"/>
              </a:rPr>
              <a:t>7. Anmeldung Schulkindbetreuung</a:t>
            </a:r>
          </a:p>
        </p:txBody>
      </p:sp>
      <p:pic>
        <p:nvPicPr>
          <p:cNvPr id="7" name="Grafik 6">
            <a:extLst>
              <a:ext uri="{FF2B5EF4-FFF2-40B4-BE49-F238E27FC236}">
                <a16:creationId xmlns:a16="http://schemas.microsoft.com/office/drawing/2014/main" id="{2AA3F6A8-B7EA-6A56-CF88-2F03FCB6DF28}"/>
              </a:ext>
            </a:extLst>
          </p:cNvPr>
          <p:cNvPicPr>
            <a:picLocks noChangeAspect="1"/>
          </p:cNvPicPr>
          <p:nvPr/>
        </p:nvPicPr>
        <p:blipFill>
          <a:blip r:embed="rId4"/>
          <a:stretch>
            <a:fillRect/>
          </a:stretch>
        </p:blipFill>
        <p:spPr>
          <a:xfrm>
            <a:off x="368111" y="1124744"/>
            <a:ext cx="5743853" cy="4961929"/>
          </a:xfrm>
          <a:prstGeom prst="rect">
            <a:avLst/>
          </a:prstGeom>
        </p:spPr>
      </p:pic>
      <p:pic>
        <p:nvPicPr>
          <p:cNvPr id="9" name="Grafik 8" descr="Ein Bild, das Text, Screenshot, Schrift enthält.&#10;&#10;KI-generierte Inhalte können fehlerhaft sein.">
            <a:extLst>
              <a:ext uri="{FF2B5EF4-FFF2-40B4-BE49-F238E27FC236}">
                <a16:creationId xmlns:a16="http://schemas.microsoft.com/office/drawing/2014/main" id="{2A3B5A55-E6AB-2228-CD27-395102EA9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4" y="3806897"/>
            <a:ext cx="4932040" cy="2393490"/>
          </a:xfrm>
          <a:prstGeom prst="rect">
            <a:avLst/>
          </a:prstGeom>
          <a:ln w="28575">
            <a:solidFill>
              <a:schemeClr val="accent1"/>
            </a:solidFill>
          </a:ln>
        </p:spPr>
      </p:pic>
      <p:pic>
        <p:nvPicPr>
          <p:cNvPr id="11" name="Grafik 10" descr="Ein Bild, das Text, Screenshot, Schrift, Zahl enthält.&#10;&#10;KI-generierte Inhalte können fehlerhaft sein.">
            <a:extLst>
              <a:ext uri="{FF2B5EF4-FFF2-40B4-BE49-F238E27FC236}">
                <a16:creationId xmlns:a16="http://schemas.microsoft.com/office/drawing/2014/main" id="{CECCEE6D-2845-FCBB-44F8-111D7176A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1598" y="1384386"/>
            <a:ext cx="4464496" cy="2324345"/>
          </a:xfrm>
          <a:prstGeom prst="rect">
            <a:avLst/>
          </a:prstGeom>
          <a:ln w="25400">
            <a:solidFill>
              <a:schemeClr val="tx1"/>
            </a:solidFill>
          </a:ln>
        </p:spPr>
      </p:pic>
    </p:spTree>
    <p:extLst>
      <p:ext uri="{BB962C8B-B14F-4D97-AF65-F5344CB8AC3E}">
        <p14:creationId xmlns:p14="http://schemas.microsoft.com/office/powerpoint/2010/main" val="2681848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5196222"/>
            <a:ext cx="9144001" cy="16617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r="1812" b="16304"/>
          <a:stretch/>
        </p:blipFill>
        <p:spPr>
          <a:xfrm>
            <a:off x="0" y="0"/>
            <a:ext cx="9144001" cy="5196222"/>
          </a:xfrm>
          <a:prstGeom prst="rect">
            <a:avLst/>
          </a:prstGeom>
        </p:spPr>
      </p:pic>
      <p:sp>
        <p:nvSpPr>
          <p:cNvPr id="3" name="Rechteck 2"/>
          <p:cNvSpPr/>
          <p:nvPr/>
        </p:nvSpPr>
        <p:spPr>
          <a:xfrm>
            <a:off x="1187624" y="5301208"/>
            <a:ext cx="7028318" cy="1446550"/>
          </a:xfrm>
          <a:prstGeom prst="rect">
            <a:avLst/>
          </a:prstGeom>
          <a:noFill/>
        </p:spPr>
        <p:txBody>
          <a:bodyPr wrap="square" lIns="91440" tIns="45720" rIns="91440" bIns="45720">
            <a:spAutoFit/>
          </a:bodyPr>
          <a:lstStyle/>
          <a:p>
            <a:pPr algn="ctr"/>
            <a:r>
              <a:rPr lang="de-DE"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rPr>
              <a:t>Vielen Dank!</a:t>
            </a:r>
          </a:p>
        </p:txBody>
      </p:sp>
    </p:spTree>
    <p:extLst>
      <p:ext uri="{BB962C8B-B14F-4D97-AF65-F5344CB8AC3E}">
        <p14:creationId xmlns:p14="http://schemas.microsoft.com/office/powerpoint/2010/main" val="68304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20725"/>
            <a:ext cx="6840537"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575"/>
            <a:ext cx="12192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hteck 3"/>
          <p:cNvSpPr>
            <a:spLocks noChangeArrowheads="1"/>
          </p:cNvSpPr>
          <p:nvPr/>
        </p:nvSpPr>
        <p:spPr bwMode="auto">
          <a:xfrm>
            <a:off x="2846388" y="239713"/>
            <a:ext cx="38354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80000"/>
              </a:lnSpc>
              <a:spcBef>
                <a:spcPct val="0"/>
              </a:spcBef>
              <a:buFontTx/>
              <a:buNone/>
            </a:pPr>
            <a:r>
              <a:rPr lang="de-DE" altLang="de-DE" sz="4000" b="1">
                <a:solidFill>
                  <a:srgbClr val="000000"/>
                </a:solidFill>
                <a:cs typeface="Arial" panose="020B0604020202020204" pitchFamily="34" charset="0"/>
              </a:rPr>
              <a:t>Unser Schulprofil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258" y="965044"/>
            <a:ext cx="4142243" cy="37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575"/>
            <a:ext cx="12192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hteck 3"/>
          <p:cNvSpPr>
            <a:spLocks noChangeArrowheads="1"/>
          </p:cNvSpPr>
          <p:nvPr/>
        </p:nvSpPr>
        <p:spPr bwMode="auto">
          <a:xfrm>
            <a:off x="1612606" y="260648"/>
            <a:ext cx="6672725"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80000"/>
              </a:lnSpc>
              <a:spcBef>
                <a:spcPct val="0"/>
              </a:spcBef>
              <a:buFontTx/>
              <a:buNone/>
            </a:pPr>
            <a:r>
              <a:rPr lang="de-DE" altLang="de-DE" sz="4000" b="1" dirty="0">
                <a:solidFill>
                  <a:srgbClr val="000000"/>
                </a:solidFill>
                <a:cs typeface="Arial" panose="020B0604020202020204" pitchFamily="34" charset="0"/>
              </a:rPr>
              <a:t>Unser Schulprofil - unser Team</a:t>
            </a:r>
          </a:p>
        </p:txBody>
      </p:sp>
      <p:sp>
        <p:nvSpPr>
          <p:cNvPr id="2" name="Rechteck 1"/>
          <p:cNvSpPr/>
          <p:nvPr/>
        </p:nvSpPr>
        <p:spPr>
          <a:xfrm>
            <a:off x="3236392" y="5587240"/>
            <a:ext cx="5760640" cy="677108"/>
          </a:xfrm>
          <a:prstGeom prst="rect">
            <a:avLst/>
          </a:prstGeom>
        </p:spPr>
        <p:txBody>
          <a:bodyPr wrap="square">
            <a:spAutoFit/>
          </a:bodyPr>
          <a:lstStyle/>
          <a:p>
            <a:r>
              <a:rPr lang="de-DE" sz="1200" dirty="0" err="1"/>
              <a:t>Taskcard</a:t>
            </a:r>
            <a:r>
              <a:rPr lang="de-DE" sz="1200" dirty="0"/>
              <a:t> für Eltern: Schulsozialarbeit in der Grundschule</a:t>
            </a:r>
          </a:p>
          <a:p>
            <a:r>
              <a:rPr lang="de-DE" sz="1200" dirty="0">
                <a:hlinkClick r:id="rId5"/>
              </a:rPr>
              <a:t>https://mzhd.taskcards.app/#/board/bd5bb644-d6fa-42aa-a5b8-2eeff6adcc54/view</a:t>
            </a:r>
            <a:endParaRPr lang="de-DE" sz="1200" dirty="0"/>
          </a:p>
          <a:p>
            <a:endParaRPr lang="de-DE" sz="1400" dirty="0"/>
          </a:p>
        </p:txBody>
      </p:sp>
      <p:sp>
        <p:nvSpPr>
          <p:cNvPr id="3" name="Textfeld 2"/>
          <p:cNvSpPr txBox="1"/>
          <p:nvPr/>
        </p:nvSpPr>
        <p:spPr>
          <a:xfrm>
            <a:off x="3851920" y="4600821"/>
            <a:ext cx="4038455" cy="830997"/>
          </a:xfrm>
          <a:prstGeom prst="rect">
            <a:avLst/>
          </a:prstGeom>
          <a:noFill/>
        </p:spPr>
        <p:txBody>
          <a:bodyPr wrap="square" rtlCol="0">
            <a:spAutoFit/>
          </a:bodyPr>
          <a:lstStyle/>
          <a:p>
            <a:r>
              <a:rPr lang="de-DE" sz="1600" dirty="0"/>
              <a:t>Multiprofessionelles Team aus: </a:t>
            </a:r>
          </a:p>
          <a:p>
            <a:r>
              <a:rPr lang="de-DE" sz="1600" i="1" dirty="0"/>
              <a:t>Lehrkräften, pädagogischen Mitarbeitern, Schulsozialarbeit, Kooperationspartnern</a:t>
            </a:r>
            <a:endParaRPr lang="de-DE" sz="1600" dirty="0"/>
          </a:p>
        </p:txBody>
      </p:sp>
      <p:sp>
        <p:nvSpPr>
          <p:cNvPr id="4" name="Nach oben gebogener Pfeil 3"/>
          <p:cNvSpPr/>
          <p:nvPr/>
        </p:nvSpPr>
        <p:spPr>
          <a:xfrm rot="5400000">
            <a:off x="3389966" y="4374899"/>
            <a:ext cx="419851" cy="504056"/>
          </a:xfrm>
          <a:prstGeom prst="ben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06215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Inhaltsplatzhalter 2"/>
          <p:cNvSpPr>
            <a:spLocks noGrp="1"/>
          </p:cNvSpPr>
          <p:nvPr>
            <p:ph idx="1"/>
          </p:nvPr>
        </p:nvSpPr>
        <p:spPr>
          <a:xfrm>
            <a:off x="1331913" y="404813"/>
            <a:ext cx="7219950" cy="1008062"/>
          </a:xfrm>
        </p:spPr>
        <p:txBody>
          <a:bodyPr/>
          <a:lstStyle/>
          <a:p>
            <a:pPr marL="609600" indent="-609600" algn="ctr" eaLnBrk="1" hangingPunct="1">
              <a:buFont typeface="Arial" panose="020B0604020202020204" pitchFamily="34" charset="0"/>
              <a:buNone/>
            </a:pPr>
            <a:r>
              <a:rPr lang="de-DE" altLang="de-DE" b="1" dirty="0">
                <a:ea typeface="ＭＳ Ｐゴシック" panose="020B0600070205080204" pitchFamily="34" charset="-128"/>
              </a:rPr>
              <a:t>Den Übergang vom Kindergarten </a:t>
            </a:r>
          </a:p>
          <a:p>
            <a:pPr marL="609600" indent="-609600" algn="ctr" eaLnBrk="1" hangingPunct="1">
              <a:buFont typeface="Arial" panose="020B0604020202020204" pitchFamily="34" charset="0"/>
              <a:buNone/>
            </a:pPr>
            <a:r>
              <a:rPr lang="de-DE" altLang="de-DE" b="1" dirty="0">
                <a:ea typeface="ＭＳ Ｐゴシック" panose="020B0600070205080204" pitchFamily="34" charset="-128"/>
              </a:rPr>
              <a:t>zur Schule gestalten</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http://www.merianschule-wiesloch.de/index.php?view=image&amp;format=raw&amp;type=orig&amp;id=845&amp;option=com_joomgallery&amp;Itemid=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44675"/>
            <a:ext cx="377983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2349500"/>
            <a:ext cx="53641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7"/>
          <p:cNvSpPr txBox="1">
            <a:spLocks noChangeArrowheads="1"/>
          </p:cNvSpPr>
          <p:nvPr/>
        </p:nvSpPr>
        <p:spPr bwMode="auto">
          <a:xfrm>
            <a:off x="107950" y="5084763"/>
            <a:ext cx="90360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de-DE" altLang="de-DE" sz="2000" b="1" dirty="0">
                <a:cs typeface="Arial" charset="0"/>
              </a:rPr>
              <a:t>Kooperation mit den </a:t>
            </a:r>
            <a:r>
              <a:rPr lang="de-DE" altLang="de-DE" sz="2000" b="1" dirty="0" err="1">
                <a:cs typeface="Arial" charset="0"/>
              </a:rPr>
              <a:t>Wieslocher</a:t>
            </a:r>
            <a:r>
              <a:rPr lang="de-DE" altLang="de-DE" sz="2000" b="1" dirty="0">
                <a:cs typeface="Arial" charset="0"/>
              </a:rPr>
              <a:t> Kindergärten </a:t>
            </a:r>
          </a:p>
          <a:p>
            <a:pPr eaLnBrk="1" hangingPunct="1">
              <a:defRPr/>
            </a:pPr>
            <a:endParaRPr lang="de-DE" altLang="de-DE" sz="2000" b="1" dirty="0">
              <a:cs typeface="Arial" charset="0"/>
            </a:endParaRPr>
          </a:p>
          <a:p>
            <a:pPr eaLnBrk="1" hangingPunct="1">
              <a:defRPr/>
            </a:pPr>
            <a:r>
              <a:rPr lang="de-DE" altLang="de-DE" sz="2000" b="1" dirty="0">
                <a:cs typeface="Arial" charset="0"/>
              </a:rPr>
              <a:t>Auf den Anfang kommt es an!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Inhaltsplatzhalter 2"/>
          <p:cNvSpPr>
            <a:spLocks noGrp="1"/>
          </p:cNvSpPr>
          <p:nvPr>
            <p:ph idx="1"/>
          </p:nvPr>
        </p:nvSpPr>
        <p:spPr>
          <a:xfrm>
            <a:off x="1619250" y="333375"/>
            <a:ext cx="8229600" cy="1150938"/>
          </a:xfrm>
        </p:spPr>
        <p:txBody>
          <a:bodyPr/>
          <a:lstStyle/>
          <a:p>
            <a:pPr eaLnBrk="1" hangingPunct="1">
              <a:buFont typeface="Arial" panose="020B0604020202020204" pitchFamily="34" charset="0"/>
              <a:buNone/>
            </a:pPr>
            <a:r>
              <a:rPr lang="de-DE" altLang="de-DE" b="1">
                <a:ea typeface="ＭＳ Ｐゴシック" panose="020B0600070205080204" pitchFamily="34" charset="-128"/>
              </a:rPr>
              <a:t> Sich sportlich bewegen </a:t>
            </a:r>
          </a:p>
          <a:p>
            <a:pPr algn="ctr" eaLnBrk="1" hangingPunct="1">
              <a:buFont typeface="Arial" panose="020B0604020202020204" pitchFamily="34" charset="0"/>
              <a:buNone/>
            </a:pPr>
            <a:r>
              <a:rPr lang="de-DE" altLang="de-DE" b="1">
                <a:ea typeface="ＭＳ Ｐゴシック" panose="020B0600070205080204" pitchFamily="34" charset="-128"/>
              </a:rPr>
              <a:t>und die Gesundheit fördern</a:t>
            </a: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E:\Ganztagesschule\Bilder für Präsentation\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22919">
            <a:off x="5986598" y="1693783"/>
            <a:ext cx="2458873" cy="162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E:\Ganztagesschule\Bilder\Big Ball\P10802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8829">
            <a:off x="1582113" y="1639628"/>
            <a:ext cx="23764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7"/>
          <p:cNvSpPr>
            <a:spLocks noChangeArrowheads="1"/>
          </p:cNvSpPr>
          <p:nvPr/>
        </p:nvSpPr>
        <p:spPr bwMode="auto">
          <a:xfrm>
            <a:off x="1189038" y="3518192"/>
            <a:ext cx="7559675"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ct val="150000"/>
              </a:lnSpc>
              <a:defRPr/>
            </a:pPr>
            <a:r>
              <a:rPr lang="de-DE" altLang="de-DE" sz="2200" b="1" dirty="0">
                <a:latin typeface="Calibri" pitchFamily="34" charset="0"/>
                <a:cs typeface="Arial" charset="0"/>
              </a:rPr>
              <a:t>Bewegte Pausen</a:t>
            </a:r>
          </a:p>
          <a:p>
            <a:pPr eaLnBrk="1" hangingPunct="1">
              <a:lnSpc>
                <a:spcPct val="150000"/>
              </a:lnSpc>
              <a:defRPr/>
            </a:pPr>
            <a:r>
              <a:rPr lang="de-DE" altLang="de-DE" sz="2200" b="1" dirty="0">
                <a:latin typeface="Calibri" pitchFamily="34" charset="0"/>
                <a:cs typeface="Arial" charset="0"/>
              </a:rPr>
              <a:t>Bewegtes Lernen</a:t>
            </a:r>
          </a:p>
          <a:p>
            <a:pPr eaLnBrk="1" hangingPunct="1">
              <a:lnSpc>
                <a:spcPct val="150000"/>
              </a:lnSpc>
              <a:defRPr/>
            </a:pPr>
            <a:r>
              <a:rPr lang="de-DE" altLang="de-DE" sz="2200" b="1" dirty="0">
                <a:latin typeface="Calibri" pitchFamily="34" charset="0"/>
                <a:cs typeface="Arial" charset="0"/>
              </a:rPr>
              <a:t>Kooperation mit Sportvereinen</a:t>
            </a:r>
          </a:p>
          <a:p>
            <a:pPr eaLnBrk="1" hangingPunct="1">
              <a:lnSpc>
                <a:spcPct val="150000"/>
              </a:lnSpc>
              <a:defRPr/>
            </a:pPr>
            <a:r>
              <a:rPr lang="de-DE" altLang="de-DE" sz="2200" b="1" dirty="0" err="1">
                <a:latin typeface="Calibri" pitchFamily="34" charset="0"/>
                <a:cs typeface="Arial" charset="0"/>
              </a:rPr>
              <a:t>Merianfrühstück</a:t>
            </a:r>
            <a:endParaRPr lang="de-DE" altLang="de-DE" sz="2200" b="1" dirty="0">
              <a:latin typeface="Calibri" pitchFamily="34" charset="0"/>
              <a:cs typeface="Arial" charset="0"/>
            </a:endParaRPr>
          </a:p>
          <a:p>
            <a:pPr eaLnBrk="1" hangingPunct="1">
              <a:lnSpc>
                <a:spcPct val="150000"/>
              </a:lnSpc>
              <a:defRPr/>
            </a:pPr>
            <a:r>
              <a:rPr lang="de-DE" altLang="de-DE" sz="2200" b="1" dirty="0">
                <a:latin typeface="Calibri" pitchFamily="34" charset="0"/>
                <a:cs typeface="Arial" charset="0"/>
              </a:rPr>
              <a:t>Abwechslungsreiches, gemeinsames warmes Mittagessen</a:t>
            </a:r>
          </a:p>
        </p:txBody>
      </p:sp>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4191" y="2471496"/>
            <a:ext cx="2351459" cy="1763594"/>
          </a:xfrm>
          <a:prstGeom prst="rect">
            <a:avLst/>
          </a:prstGeom>
        </p:spPr>
      </p:pic>
      <p:pic>
        <p:nvPicPr>
          <p:cNvPr id="3" name="Grafik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58200">
            <a:off x="6457283" y="3506309"/>
            <a:ext cx="2278460" cy="170884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E:\Ganztagesschule\Bilder für Präsentation\P10800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667" y="1517651"/>
            <a:ext cx="243046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Inhaltsplatzhalter 2"/>
          <p:cNvSpPr>
            <a:spLocks noGrp="1"/>
          </p:cNvSpPr>
          <p:nvPr>
            <p:ph idx="1"/>
          </p:nvPr>
        </p:nvSpPr>
        <p:spPr>
          <a:xfrm>
            <a:off x="1692275" y="476250"/>
            <a:ext cx="7056438" cy="676275"/>
          </a:xfrm>
        </p:spPr>
        <p:txBody>
          <a:bodyPr/>
          <a:lstStyle/>
          <a:p>
            <a:pPr eaLnBrk="1" hangingPunct="1">
              <a:buFont typeface="Arial" panose="020B0604020202020204" pitchFamily="34" charset="0"/>
              <a:buNone/>
            </a:pPr>
            <a:r>
              <a:rPr lang="de-DE" altLang="de-DE" b="1">
                <a:ea typeface="ＭＳ Ｐゴシック" panose="020B0600070205080204" pitchFamily="34" charset="-128"/>
              </a:rPr>
              <a:t>Musizieren und </a:t>
            </a:r>
          </a:p>
          <a:p>
            <a:pPr algn="r" eaLnBrk="1" hangingPunct="1">
              <a:buFont typeface="Arial" panose="020B0604020202020204" pitchFamily="34" charset="0"/>
              <a:buNone/>
            </a:pPr>
            <a:r>
              <a:rPr lang="de-DE" altLang="de-DE" b="1">
                <a:ea typeface="ＭＳ Ｐゴシック" panose="020B0600070205080204" pitchFamily="34" charset="-128"/>
              </a:rPr>
              <a:t>sich künstlerisch betätigen</a:t>
            </a:r>
          </a:p>
        </p:txBody>
      </p:sp>
      <p:sp>
        <p:nvSpPr>
          <p:cNvPr id="17412" name="AutoShape 2" descr="https://3c.gmx.net/mail/client/attachment/view/tmai137d2837e1528505/cGFydDQuMDAwMDA1MDEuMDYwMjA2MDlAZ214Lm5ldA;jsessionid=2F80DB458415D8C66ED9B4B2230ABF18-n3.bs05b?selection=tfol11c71c5c01c3dc8c"/>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de-DE" altLang="de-DE" sz="1800"/>
          </a:p>
        </p:txBody>
      </p:sp>
      <p:sp>
        <p:nvSpPr>
          <p:cNvPr id="17413" name="AutoShape 4" descr="https://3c.gmx.net/mail/client/attachment/view/tmai137d2837e1528505/cGFydDQuMDAwMDA1MDEuMDYwMjA2MDlAZ214Lm5ldA;jsessionid=2F80DB458415D8C66ED9B4B2230ABF18-n3.bs05b?selection=tfol11c71c5c01c3dc8c"/>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de-DE" altLang="de-DE" sz="1800"/>
          </a:p>
        </p:txBody>
      </p:sp>
      <p:sp>
        <p:nvSpPr>
          <p:cNvPr id="17414" name="AutoShape 6" descr="https://3c.gmx.net/mail/client/attachment/view/tmai137d2837e1528505/cGFydDQuMDAwMDA1MDEuMDYwMjA2MDlAZ214Lm5ldA;jsessionid=2F80DB458415D8C66ED9B4B2230ABF18-n3.bs05b?selection=tfol11c71c5c01c3dc8c"/>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de-DE" altLang="de-DE" sz="1800"/>
          </a:p>
        </p:txBody>
      </p:sp>
      <p:pic>
        <p:nvPicPr>
          <p:cNvPr id="174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0"/>
          <p:cNvSpPr>
            <a:spLocks noChangeArrowheads="1"/>
          </p:cNvSpPr>
          <p:nvPr/>
        </p:nvSpPr>
        <p:spPr bwMode="auto">
          <a:xfrm>
            <a:off x="754063" y="4799013"/>
            <a:ext cx="86423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ct val="150000"/>
              </a:lnSpc>
              <a:defRPr/>
            </a:pPr>
            <a:r>
              <a:rPr lang="de-DE" altLang="de-DE" sz="2200" b="1" dirty="0">
                <a:latin typeface="Calibri" pitchFamily="34" charset="0"/>
                <a:cs typeface="Arial" charset="0"/>
              </a:rPr>
              <a:t>Kooperation im Fach Kunst </a:t>
            </a:r>
          </a:p>
          <a:p>
            <a:pPr eaLnBrk="1" hangingPunct="1">
              <a:lnSpc>
                <a:spcPct val="150000"/>
              </a:lnSpc>
              <a:defRPr/>
            </a:pPr>
            <a:r>
              <a:rPr lang="de-DE" altLang="de-DE" sz="2200" b="1" dirty="0">
                <a:latin typeface="Calibri" pitchFamily="34" charset="0"/>
                <a:cs typeface="Arial" charset="0"/>
              </a:rPr>
              <a:t>Chor </a:t>
            </a:r>
          </a:p>
          <a:p>
            <a:pPr eaLnBrk="1" hangingPunct="1">
              <a:lnSpc>
                <a:spcPct val="150000"/>
              </a:lnSpc>
              <a:defRPr/>
            </a:pPr>
            <a:r>
              <a:rPr lang="de-DE" altLang="de-DE" sz="2200" b="1" dirty="0">
                <a:latin typeface="Calibri" pitchFamily="34" charset="0"/>
                <a:cs typeface="Arial" charset="0"/>
              </a:rPr>
              <a:t>Kooperation mit der Musikschule: MBS &amp; Bläserprojekt  </a:t>
            </a:r>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1209" y="1805595"/>
            <a:ext cx="3823844" cy="2208210"/>
          </a:xfrm>
          <a:prstGeom prst="rect">
            <a:avLst/>
          </a:prstGeom>
        </p:spPr>
      </p:pic>
      <p:pic>
        <p:nvPicPr>
          <p:cNvPr id="2" name="Grafik 1"/>
          <p:cNvPicPr>
            <a:picLocks noChangeAspect="1"/>
          </p:cNvPicPr>
          <p:nvPr/>
        </p:nvPicPr>
        <p:blipFill>
          <a:blip r:embed="rId6"/>
          <a:stretch>
            <a:fillRect/>
          </a:stretch>
        </p:blipFill>
        <p:spPr>
          <a:xfrm>
            <a:off x="2915816" y="1937733"/>
            <a:ext cx="1653993" cy="293332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F:\DCIM\108_PANA\P10802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350" y="2436486"/>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Inhaltsplatzhalter 2"/>
          <p:cNvSpPr>
            <a:spLocks noGrp="1"/>
          </p:cNvSpPr>
          <p:nvPr>
            <p:ph idx="1"/>
          </p:nvPr>
        </p:nvSpPr>
        <p:spPr>
          <a:xfrm>
            <a:off x="827088" y="188913"/>
            <a:ext cx="6789737" cy="1223962"/>
          </a:xfrm>
        </p:spPr>
        <p:txBody>
          <a:bodyPr/>
          <a:lstStyle/>
          <a:p>
            <a:pPr algn="ctr" eaLnBrk="1" hangingPunct="1">
              <a:buFont typeface="Arial" panose="020B0604020202020204" pitchFamily="34" charset="0"/>
              <a:buNone/>
            </a:pPr>
            <a:r>
              <a:rPr lang="de-DE" altLang="de-DE" b="1">
                <a:ea typeface="ＭＳ Ｐゴシック" panose="020B0600070205080204" pitchFamily="34" charset="-128"/>
              </a:rPr>
              <a:t>Individuelle Lernangebote: </a:t>
            </a:r>
          </a:p>
          <a:p>
            <a:pPr algn="ctr" eaLnBrk="1" hangingPunct="1">
              <a:buFont typeface="Arial" panose="020B0604020202020204" pitchFamily="34" charset="0"/>
              <a:buNone/>
            </a:pPr>
            <a:r>
              <a:rPr lang="de-DE" altLang="de-DE" b="1">
                <a:ea typeface="ＭＳ Ｐゴシック" panose="020B0600070205080204" pitchFamily="34" charset="-128"/>
              </a:rPr>
              <a:t>Fördern und Fordern</a:t>
            </a:r>
          </a:p>
          <a:p>
            <a:pPr eaLnBrk="1" hangingPunct="1">
              <a:buFont typeface="Arial" panose="020B0604020202020204" pitchFamily="34" charset="0"/>
              <a:buNone/>
            </a:pPr>
            <a:endParaRPr lang="de-DE" altLang="de-DE">
              <a:ea typeface="ＭＳ Ｐゴシック" panose="020B0600070205080204" pitchFamily="34" charset="-128"/>
            </a:endParaRPr>
          </a:p>
        </p:txBody>
      </p:sp>
      <p:pic>
        <p:nvPicPr>
          <p:cNvPr id="194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7"/>
          <p:cNvSpPr>
            <a:spLocks noChangeArrowheads="1"/>
          </p:cNvSpPr>
          <p:nvPr/>
        </p:nvSpPr>
        <p:spPr bwMode="auto">
          <a:xfrm>
            <a:off x="1116013" y="2878138"/>
            <a:ext cx="6840537"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ct val="150000"/>
              </a:lnSpc>
              <a:defRPr/>
            </a:pPr>
            <a:r>
              <a:rPr lang="de-DE" altLang="de-DE" sz="2200" b="1" dirty="0">
                <a:latin typeface="Calibri" pitchFamily="34" charset="0"/>
                <a:cs typeface="Arial" charset="0"/>
              </a:rPr>
              <a:t>Förderkonzept</a:t>
            </a:r>
            <a:r>
              <a:rPr lang="de-DE" altLang="de-DE" sz="2200" dirty="0">
                <a:latin typeface="Calibri" pitchFamily="34" charset="0"/>
                <a:cs typeface="Arial" charset="0"/>
              </a:rPr>
              <a:t> </a:t>
            </a:r>
          </a:p>
          <a:p>
            <a:pPr eaLnBrk="1" hangingPunct="1">
              <a:lnSpc>
                <a:spcPct val="150000"/>
              </a:lnSpc>
              <a:defRPr/>
            </a:pPr>
            <a:r>
              <a:rPr lang="de-DE" altLang="de-DE" sz="2200" b="1" dirty="0">
                <a:latin typeface="Calibri" pitchFamily="34" charset="0"/>
                <a:cs typeface="Arial" charset="0"/>
              </a:rPr>
              <a:t>Differenzierte Lern- und Übungszeiten</a:t>
            </a:r>
          </a:p>
          <a:p>
            <a:pPr eaLnBrk="1" hangingPunct="1">
              <a:lnSpc>
                <a:spcPct val="150000"/>
              </a:lnSpc>
              <a:defRPr/>
            </a:pPr>
            <a:r>
              <a:rPr lang="de-DE" altLang="de-DE" sz="2200" b="1" dirty="0">
                <a:latin typeface="Calibri" pitchFamily="34" charset="0"/>
                <a:cs typeface="Arial" charset="0"/>
              </a:rPr>
              <a:t>Lese- und Rechenpatenschaften</a:t>
            </a:r>
          </a:p>
          <a:p>
            <a:pPr eaLnBrk="1" hangingPunct="1">
              <a:lnSpc>
                <a:spcPct val="150000"/>
              </a:lnSpc>
              <a:defRPr/>
            </a:pPr>
            <a:r>
              <a:rPr lang="de-DE" altLang="de-DE" sz="2200" b="1" dirty="0">
                <a:latin typeface="Calibri" pitchFamily="34" charset="0"/>
                <a:cs typeface="Arial" charset="0"/>
              </a:rPr>
              <a:t>Atelierunterricht</a:t>
            </a:r>
            <a:r>
              <a:rPr lang="de-DE" altLang="de-DE" sz="2200" dirty="0">
                <a:latin typeface="Calibri" pitchFamily="34" charset="0"/>
                <a:cs typeface="Arial" charset="0"/>
              </a:rPr>
              <a:t> </a:t>
            </a:r>
          </a:p>
          <a:p>
            <a:pPr eaLnBrk="1" hangingPunct="1">
              <a:lnSpc>
                <a:spcPct val="150000"/>
              </a:lnSpc>
              <a:defRPr/>
            </a:pPr>
            <a:r>
              <a:rPr lang="de-DE" altLang="de-DE" sz="2200" b="1" dirty="0">
                <a:latin typeface="Calibri" pitchFamily="34" charset="0"/>
                <a:cs typeface="Arial" charset="0"/>
              </a:rPr>
              <a:t>Kursangebote</a:t>
            </a:r>
          </a:p>
          <a:p>
            <a:pPr eaLnBrk="1" hangingPunct="1">
              <a:lnSpc>
                <a:spcPct val="150000"/>
              </a:lnSpc>
              <a:defRPr/>
            </a:pPr>
            <a:r>
              <a:rPr lang="de-DE" altLang="de-DE" sz="2200" b="1" dirty="0">
                <a:latin typeface="Calibri" pitchFamily="34" charset="0"/>
                <a:cs typeface="Arial" charset="0"/>
              </a:rPr>
              <a:t>AGs</a:t>
            </a:r>
            <a:r>
              <a:rPr lang="de-DE" altLang="de-DE" sz="2200" dirty="0">
                <a:latin typeface="Calibri" pitchFamily="34" charset="0"/>
                <a:cs typeface="Arial" charset="0"/>
              </a:rPr>
              <a:t> </a:t>
            </a:r>
          </a:p>
          <a:p>
            <a:pPr eaLnBrk="1" hangingPunct="1">
              <a:lnSpc>
                <a:spcPct val="150000"/>
              </a:lnSpc>
              <a:defRPr/>
            </a:pPr>
            <a:r>
              <a:rPr lang="de-DE" altLang="de-DE" sz="2200" b="1" dirty="0">
                <a:latin typeface="Calibri" pitchFamily="34" charset="0"/>
                <a:cs typeface="Arial" charset="0"/>
              </a:rPr>
              <a:t>AIM </a:t>
            </a:r>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190" y="4788368"/>
            <a:ext cx="4105448" cy="1900908"/>
          </a:xfrm>
          <a:prstGeom prst="rect">
            <a:avLst/>
          </a:prstGeom>
        </p:spPr>
      </p:pic>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3928" y="1658090"/>
            <a:ext cx="2075723" cy="15567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Inhaltsplatzhalter 2"/>
          <p:cNvSpPr>
            <a:spLocks noGrp="1"/>
          </p:cNvSpPr>
          <p:nvPr>
            <p:ph idx="1"/>
          </p:nvPr>
        </p:nvSpPr>
        <p:spPr>
          <a:xfrm>
            <a:off x="879475" y="404813"/>
            <a:ext cx="8229600" cy="908050"/>
          </a:xfrm>
        </p:spPr>
        <p:txBody>
          <a:bodyPr/>
          <a:lstStyle/>
          <a:p>
            <a:pPr algn="ctr" eaLnBrk="1" hangingPunct="1">
              <a:buFont typeface="Arial" panose="020B0604020202020204" pitchFamily="34" charset="0"/>
              <a:buNone/>
            </a:pPr>
            <a:r>
              <a:rPr lang="de-DE" altLang="de-DE" b="1">
                <a:ea typeface="ＭＳ Ｐゴシック" panose="020B0600070205080204" pitchFamily="34" charset="-128"/>
              </a:rPr>
              <a:t>Natur erforschen und erfahren</a:t>
            </a:r>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1219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E:\Ganztagesschule\Bilder für Präsentation\IMG_04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132856"/>
            <a:ext cx="399573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7"/>
          <p:cNvSpPr>
            <a:spLocks noChangeArrowheads="1"/>
          </p:cNvSpPr>
          <p:nvPr/>
        </p:nvSpPr>
        <p:spPr bwMode="auto">
          <a:xfrm>
            <a:off x="4595838" y="3501008"/>
            <a:ext cx="33845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ct val="150000"/>
              </a:lnSpc>
              <a:defRPr/>
            </a:pPr>
            <a:r>
              <a:rPr lang="de-DE" altLang="de-DE" sz="2200" b="1" dirty="0">
                <a:latin typeface="Calibri" pitchFamily="34" charset="0"/>
                <a:cs typeface="Arial" charset="0"/>
              </a:rPr>
              <a:t>Lerngänge</a:t>
            </a:r>
          </a:p>
          <a:p>
            <a:pPr eaLnBrk="1" hangingPunct="1">
              <a:lnSpc>
                <a:spcPct val="150000"/>
              </a:lnSpc>
              <a:defRPr/>
            </a:pPr>
            <a:r>
              <a:rPr lang="de-DE" altLang="de-DE" sz="2200" b="1" dirty="0">
                <a:latin typeface="Calibri" pitchFamily="34" charset="0"/>
                <a:cs typeface="Arial" charset="0"/>
              </a:rPr>
              <a:t>Sternwanderung</a:t>
            </a:r>
            <a:endParaRPr lang="de-DE" altLang="de-DE" sz="2200" dirty="0">
              <a:latin typeface="Calibri" pitchFamily="34" charset="0"/>
              <a:cs typeface="Arial" charset="0"/>
            </a:endParaRPr>
          </a:p>
          <a:p>
            <a:pPr eaLnBrk="1" hangingPunct="1">
              <a:lnSpc>
                <a:spcPct val="150000"/>
              </a:lnSpc>
              <a:defRPr/>
            </a:pPr>
            <a:r>
              <a:rPr lang="de-DE" altLang="de-DE" sz="2200" b="1" dirty="0">
                <a:latin typeface="Calibri" pitchFamily="34" charset="0"/>
                <a:cs typeface="Arial" charset="0"/>
              </a:rPr>
              <a:t>Atelierunterricht</a:t>
            </a:r>
            <a:r>
              <a:rPr lang="de-DE" altLang="de-DE" sz="2200" dirty="0">
                <a:latin typeface="Calibri" pitchFamily="34" charset="0"/>
                <a:cs typeface="Arial" charset="0"/>
              </a:rPr>
              <a:t> </a:t>
            </a:r>
          </a:p>
          <a:p>
            <a:pPr eaLnBrk="1" hangingPunct="1">
              <a:lnSpc>
                <a:spcPct val="150000"/>
              </a:lnSpc>
              <a:defRPr/>
            </a:pPr>
            <a:r>
              <a:rPr lang="de-DE" altLang="de-DE" sz="2200" b="1" dirty="0" err="1">
                <a:latin typeface="Calibri" pitchFamily="34" charset="0"/>
                <a:cs typeface="Arial" charset="0"/>
              </a:rPr>
              <a:t>Elementeprojekt</a:t>
            </a:r>
            <a:r>
              <a:rPr lang="de-DE" altLang="de-DE" sz="2200" dirty="0">
                <a:latin typeface="Calibri" pitchFamily="34" charset="0"/>
                <a:cs typeface="Arial" charset="0"/>
              </a:rPr>
              <a:t> </a:t>
            </a:r>
          </a:p>
          <a:p>
            <a:pPr eaLnBrk="1" hangingPunct="1">
              <a:lnSpc>
                <a:spcPct val="150000"/>
              </a:lnSpc>
              <a:defRPr/>
            </a:pPr>
            <a:r>
              <a:rPr lang="de-DE" altLang="de-DE" sz="2200" b="1" dirty="0">
                <a:latin typeface="Calibri" pitchFamily="34" charset="0"/>
                <a:cs typeface="Arial" charset="0"/>
              </a:rPr>
              <a:t>Schulgarten</a:t>
            </a:r>
          </a:p>
          <a:p>
            <a:pPr eaLnBrk="1" hangingPunct="1">
              <a:lnSpc>
                <a:spcPct val="150000"/>
              </a:lnSpc>
              <a:defRPr/>
            </a:pPr>
            <a:r>
              <a:rPr lang="de-DE" altLang="de-DE" sz="2200" b="1" dirty="0">
                <a:latin typeface="Calibri" pitchFamily="34" charset="0"/>
                <a:cs typeface="Arial" charset="0"/>
              </a:rPr>
              <a:t> </a:t>
            </a:r>
            <a:r>
              <a:rPr lang="de-DE" altLang="de-DE" sz="2200" b="1" dirty="0">
                <a:latin typeface="Calibri" pitchFamily="34" charset="0"/>
                <a:cs typeface="Arial" charset="0"/>
                <a:sym typeface="Wingdings" pitchFamily="2" charset="2"/>
              </a:rPr>
              <a:t> </a:t>
            </a:r>
            <a:r>
              <a:rPr lang="de-DE" altLang="de-DE" sz="2200" b="1" u="sng" dirty="0">
                <a:latin typeface="Calibri" pitchFamily="34" charset="0"/>
                <a:cs typeface="Arial" charset="0"/>
              </a:rPr>
              <a:t>Schule als</a:t>
            </a:r>
            <a:r>
              <a:rPr lang="de-DE" altLang="de-DE" sz="2200" u="sng" dirty="0">
                <a:latin typeface="Calibri" pitchFamily="34" charset="0"/>
                <a:cs typeface="Arial" charset="0"/>
              </a:rPr>
              <a:t> </a:t>
            </a:r>
            <a:r>
              <a:rPr lang="de-DE" altLang="de-DE" sz="2200" b="1" u="sng" dirty="0">
                <a:latin typeface="Calibri" pitchFamily="34" charset="0"/>
                <a:cs typeface="Arial" charset="0"/>
              </a:rPr>
              <a:t>Lebensraum</a:t>
            </a:r>
            <a:endParaRPr lang="de-DE" altLang="de-DE" sz="2200" dirty="0">
              <a:latin typeface="Calibri" pitchFamily="34" charset="0"/>
              <a:cs typeface="Arial" charset="0"/>
            </a:endParaRPr>
          </a:p>
        </p:txBody>
      </p:sp>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113" y="1052736"/>
            <a:ext cx="2345996" cy="3127995"/>
          </a:xfrm>
          <a:prstGeom prst="rect">
            <a:avLst/>
          </a:prstGeom>
        </p:spPr>
      </p:pic>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2844</Words>
  <Application>Microsoft Office PowerPoint</Application>
  <PresentationFormat>Bildschirmpräsentation (4:3)</PresentationFormat>
  <Paragraphs>422</Paragraphs>
  <Slides>26</Slides>
  <Notes>25</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26</vt:i4>
      </vt:variant>
    </vt:vector>
  </HeadingPairs>
  <TitlesOfParts>
    <vt:vector size="34" baseType="lpstr">
      <vt:lpstr>ＭＳ Ｐゴシック</vt:lpstr>
      <vt:lpstr>Arial</vt:lpstr>
      <vt:lpstr>Bradley Hand ITC</vt:lpstr>
      <vt:lpstr>Calibri</vt:lpstr>
      <vt:lpstr>FreesiaUPC</vt:lpstr>
      <vt:lpstr>Times New Roman</vt:lpstr>
      <vt:lpstr>Wingdings</vt:lpstr>
      <vt:lpstr>Larissa-Design</vt:lpstr>
      <vt:lpstr>PowerPoint-Präsentation</vt:lpstr>
      <vt:lpstr>1.Unser Bildungskonzept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2. Ein Schultag in der MSM</vt:lpstr>
      <vt:lpstr>PowerPoint-Präsentation</vt:lpstr>
      <vt:lpstr>Besonderheiten im Ganztag</vt:lpstr>
      <vt:lpstr>PowerPoint-Präsentation</vt:lpstr>
      <vt:lpstr>4. Unser Raumkonzept</vt:lpstr>
      <vt:lpstr>PowerPoint-Präsentation</vt:lpstr>
      <vt:lpstr>PowerPoint-Präsentation</vt:lpstr>
      <vt:lpstr> 5. Ist mein Kind schulfähig?</vt:lpstr>
      <vt:lpstr>Sozial-emotionale Kompetenzen</vt:lpstr>
      <vt:lpstr>Motorische Kompetenzen</vt:lpstr>
      <vt:lpstr>Volitional-motivationale Kompetenzen</vt:lpstr>
      <vt:lpstr>Konsum von digitalen Medien: Richtlinien für Eltern</vt:lpstr>
      <vt:lpstr>6. Abläufe</vt:lpstr>
      <vt:lpstr>6. Abläufe</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Merianschule 2020</dc:title>
  <dc:creator>admin</dc:creator>
  <cp:lastModifiedBy>Maurath, Daniela</cp:lastModifiedBy>
  <cp:revision>192</cp:revision>
  <cp:lastPrinted>2024-01-25T09:34:40Z</cp:lastPrinted>
  <dcterms:created xsi:type="dcterms:W3CDTF">2014-07-11T18:33:55Z</dcterms:created>
  <dcterms:modified xsi:type="dcterms:W3CDTF">2025-11-26T17:51:50Z</dcterms:modified>
</cp:coreProperties>
</file>