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1" r:id="rId2"/>
    <p:sldId id="326" r:id="rId3"/>
    <p:sldId id="318" r:id="rId4"/>
    <p:sldId id="328" r:id="rId5"/>
    <p:sldId id="287" r:id="rId6"/>
    <p:sldId id="262" r:id="rId7"/>
    <p:sldId id="261" r:id="rId8"/>
    <p:sldId id="260" r:id="rId9"/>
    <p:sldId id="263" r:id="rId10"/>
    <p:sldId id="288" r:id="rId11"/>
    <p:sldId id="270" r:id="rId12"/>
    <p:sldId id="273" r:id="rId13"/>
    <p:sldId id="286" r:id="rId14"/>
    <p:sldId id="300" r:id="rId15"/>
    <p:sldId id="298" r:id="rId16"/>
    <p:sldId id="317" r:id="rId17"/>
    <p:sldId id="316" r:id="rId18"/>
    <p:sldId id="302" r:id="rId19"/>
    <p:sldId id="303" r:id="rId20"/>
    <p:sldId id="314" r:id="rId21"/>
    <p:sldId id="315" r:id="rId22"/>
    <p:sldId id="321" r:id="rId23"/>
    <p:sldId id="324" r:id="rId24"/>
    <p:sldId id="327" r:id="rId25"/>
    <p:sldId id="325" r:id="rId26"/>
    <p:sldId id="329" r:id="rId27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FF00"/>
    <a:srgbClr val="0099FF"/>
    <a:srgbClr val="FF0066"/>
    <a:srgbClr val="FF6600"/>
    <a:srgbClr val="CCCC00"/>
    <a:srgbClr val="00CC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37" autoAdjust="0"/>
  </p:normalViewPr>
  <p:slideViewPr>
    <p:cSldViewPr>
      <p:cViewPr varScale="1">
        <p:scale>
          <a:sx n="58" d="100"/>
          <a:sy n="58" d="100"/>
        </p:scale>
        <p:origin x="2170" y="2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A93E177-1BB8-4835-81DA-AF59E7BA9BF5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52B7FF-37A1-4E81-A05B-E5FD7D257EB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1715AC-7DD0-4677-8808-D2B435F12FDE}" type="slidenum">
              <a:rPr lang="de-DE" altLang="de-DE" smtClean="0">
                <a:latin typeface="Calibri" panose="020F0502020204030204" pitchFamily="34" charset="0"/>
              </a:rPr>
              <a:pPr/>
              <a:t>1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77ACF01-3B91-4AE4-B4E8-E24A8283C6D0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323E2D-6436-4A56-B341-DD8937686072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54E730-5284-4A04-93D5-6B6B415058BA}" type="slidenum">
              <a:rPr lang="de-DE" altLang="de-DE" smtClean="0">
                <a:latin typeface="Calibri" panose="020F0502020204030204" pitchFamily="34" charset="0"/>
              </a:rPr>
              <a:pPr/>
              <a:t>12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4C9AE0-0F61-457B-96AA-24384412DC5D}" type="slidenum">
              <a:rPr lang="de-DE" altLang="de-DE" smtClean="0">
                <a:latin typeface="Calibri" panose="020F0502020204030204" pitchFamily="34" charset="0"/>
              </a:rPr>
              <a:pPr/>
              <a:t>13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D39B7D-093A-4680-A488-BD6F41EE62F8}" type="slidenum">
              <a:rPr lang="de-DE" altLang="de-DE" smtClean="0">
                <a:latin typeface="Calibri" panose="020F0502020204030204" pitchFamily="34" charset="0"/>
              </a:rPr>
              <a:pPr/>
              <a:t>14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3A170F-79FC-4373-AE27-95986FAB041E}" type="slidenum">
              <a:rPr lang="de-DE" altLang="de-DE" smtClean="0">
                <a:latin typeface="Calibri" panose="020F0502020204030204" pitchFamily="34" charset="0"/>
              </a:rPr>
              <a:pPr/>
              <a:t>15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172BEA-BAD2-49A4-AD12-6123B2647AE1}" type="slidenum">
              <a:rPr lang="de-DE" altLang="de-DE" smtClean="0">
                <a:latin typeface="Calibri" panose="020F0502020204030204" pitchFamily="34" charset="0"/>
              </a:rPr>
              <a:pPr/>
              <a:t>16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26F696-9391-465B-AE85-BF273A1ADC7F}" type="slidenum">
              <a:rPr lang="de-DE" altLang="de-DE" smtClean="0">
                <a:latin typeface="Calibri" panose="020F0502020204030204" pitchFamily="34" charset="0"/>
              </a:rPr>
              <a:pPr/>
              <a:t>17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185455-6405-4879-9FA4-950A8A866E1A}" type="slidenum">
              <a:rPr lang="de-DE" altLang="de-DE" smtClean="0">
                <a:latin typeface="Calibri" panose="020F0502020204030204" pitchFamily="34" charset="0"/>
              </a:rPr>
              <a:pPr/>
              <a:t>18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74AC39-EF8C-460A-A7D3-16C1FE1C6F03}" type="slidenum">
              <a:rPr lang="de-DE" altLang="de-DE" smtClean="0">
                <a:latin typeface="Calibri" panose="020F0502020204030204" pitchFamily="34" charset="0"/>
              </a:rPr>
              <a:pPr/>
              <a:t>19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b="1" dirty="0">
              <a:ea typeface="ＭＳ Ｐゴシック" panose="020B0600070205080204" pitchFamily="34" charset="-128"/>
            </a:endParaRPr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6E2B85-D66C-459B-A19C-C7D56ABB37FC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11112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FF117D-F80D-4A30-B88B-F7696C614D3E}" type="slidenum">
              <a:rPr lang="de-DE" altLang="de-DE" smtClean="0">
                <a:latin typeface="Calibri" panose="020F0502020204030204" pitchFamily="34" charset="0"/>
              </a:rPr>
              <a:pPr/>
              <a:t>20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8D12F3-B1B2-4195-ADE0-BE49269C9963}" type="slidenum">
              <a:rPr lang="de-DE" altLang="de-DE" smtClean="0">
                <a:latin typeface="Calibri" panose="020F0502020204030204" pitchFamily="34" charset="0"/>
              </a:rPr>
              <a:pPr/>
              <a:t>21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2CCE728-BA36-474F-9F48-9EA0E53F1135}" type="slidenum">
              <a:rPr lang="de-DE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8126BA-7F73-4A71-BE9F-1F344AEB56A9}" type="slidenum">
              <a:rPr lang="de-DE" altLang="de-DE" smtClean="0">
                <a:latin typeface="Calibri" panose="020F0502020204030204" pitchFamily="34" charset="0"/>
              </a:rPr>
              <a:pPr/>
              <a:t>23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8126BA-7F73-4A71-BE9F-1F344AEB56A9}" type="slidenum">
              <a:rPr lang="de-DE" altLang="de-DE" smtClean="0">
                <a:latin typeface="Calibri" panose="020F0502020204030204" pitchFamily="34" charset="0"/>
              </a:rPr>
              <a:pPr/>
              <a:t>24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97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2B7FF-37A1-4E81-A05B-E5FD7D257EB1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567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63CED8-0638-495C-A981-B618B304022A}" type="slidenum">
              <a:rPr lang="de-DE" altLang="de-DE" smtClean="0">
                <a:latin typeface="Calibri" panose="020F0502020204030204" pitchFamily="34" charset="0"/>
              </a:rPr>
              <a:pPr/>
              <a:t>3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63CED8-0638-495C-A981-B618B304022A}" type="slidenum">
              <a:rPr lang="de-DE" altLang="de-DE" smtClean="0">
                <a:latin typeface="Calibri" panose="020F0502020204030204" pitchFamily="34" charset="0"/>
              </a:rPr>
              <a:pPr/>
              <a:t>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09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9A78EC-93E2-4DB9-94AF-6E10557DF19D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A19040-397E-4BA5-B81B-EBBEE91B0CF1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38C13-E60C-4954-B2BD-C2D16930C63D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5A66A5-92E0-40AD-A4F6-BB27DA57F715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2E142F-FB5F-4DE7-972A-438578E8357E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38831-F2C0-4518-8AE8-872C9D4BCD8A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5DDAD-8D28-49C8-85E1-B4301ACF2E2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034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ECFC0-704A-4258-892B-B3D578BDD611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A4B66-C11C-4DAE-8D84-430DB6F68C3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155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204F4-A005-4517-B4E4-DC24E84E7384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21FBE-D4AD-49C9-9575-EF791829D5C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16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FB5CC-BD2C-48A9-953C-955A88D90FB3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3A728-2A40-42C2-9DE6-5FC0652820D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2645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8A1E-9277-482F-BC21-61CB52FCFC42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30DE-D690-4B31-8BD9-954D33C373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915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ED8C1-C46B-4237-A4D5-8DD8889E74E1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0E31D-F617-4F4B-802B-9EE5DACE9C7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5044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C5574-C2C3-4FB6-A6AE-90CA5A8A52EF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0AE3E-8006-45A5-9551-810A9BF1B6A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033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BEC61-3A57-4214-89CB-EC3087B41941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8BFAB-6415-46E9-A674-1B252BB504E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446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85DDE-5179-43AF-9199-9F9E2D8A2060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5716F-7B9A-4035-B96E-043492215A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2759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08B4A-A8F2-4E36-9F9F-4A2AFB12867D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561C2-D11B-4616-B086-883053EE59F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340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63A7-2679-4E37-8030-8D233E418EDF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9F174-5EAF-4B98-9F53-D3FD9BC8160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214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6947272-3FC9-482F-A2A9-5CD7B50FA08E}" type="datetimeFigureOut">
              <a:rPr lang="de-DE" altLang="de-DE"/>
              <a:pPr>
                <a:defRPr/>
              </a:pPr>
              <a:t>01.12.2025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C41412-9D6F-4D8C-B6EF-702E069555E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://www.merianschule-wiesloch.de/index.php?view=category&amp;catid=45&amp;page=1&amp;catpage=1&amp;option=com_joomgallery&amp;Itemid=74" TargetMode="Externa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esloch.de/pb/Home/Familie+_+Bildung/Schuelerbetreuung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zhd.taskcards.app/#/board/bd5bb644-d6fa-42aa-a5b8-2eeff6adcc54/view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6" y="2924944"/>
            <a:ext cx="8066088" cy="2255838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10" y="548680"/>
            <a:ext cx="3970338" cy="2233613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</p:pic>
      <p:pic>
        <p:nvPicPr>
          <p:cNvPr id="7172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2" y="188640"/>
            <a:ext cx="2736676" cy="246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11188" y="5381915"/>
            <a:ext cx="9073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de-DE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br>
              <a:rPr lang="de-DE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Inhaltsplatzhalter 2"/>
          <p:cNvSpPr>
            <a:spLocks noGrp="1"/>
          </p:cNvSpPr>
          <p:nvPr>
            <p:ph idx="1"/>
          </p:nvPr>
        </p:nvSpPr>
        <p:spPr>
          <a:xfrm>
            <a:off x="1836738" y="260350"/>
            <a:ext cx="6264275" cy="170021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de-DE" altLang="de-DE" b="1">
                <a:ea typeface="ＭＳ Ｐゴシック" panose="020B0600070205080204" pitchFamily="34" charset="-128"/>
              </a:rPr>
              <a:t>Soziale Kompetenz erlernen und Konflikte lösen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 descr="http://www.merianschule-wiesloch.de/index.php?view=image&amp;format=raw&amp;type=orig&amp;id=974&amp;option=com_joomgallery&amp;Itemid=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4" y="2132856"/>
            <a:ext cx="2273154" cy="17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2">
            <a:hlinkClick r:id="rId5"/>
          </p:cNvPr>
          <p:cNvSpPr>
            <a:spLocks noChangeArrowheads="1"/>
          </p:cNvSpPr>
          <p:nvPr/>
        </p:nvSpPr>
        <p:spPr bwMode="auto">
          <a:xfrm>
            <a:off x="0" y="2147483647"/>
            <a:ext cx="449738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2012 spieletage_32</a:t>
            </a: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7736"/>
            <a:ext cx="26638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684213" y="3711952"/>
            <a:ext cx="864076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demokratische Konfliktkultur (Klassenrat) &amp; soziales Lernen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soziale Kompetenz durch gemeinsames Leben und Arbeiten/Esskultur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Schulsozialarbeit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Regelkanon der Schule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Präventionsprogramme „Mein Körper gehört mir“, „Nein-Tonne“ &amp; „Mobbing &amp; Du“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384" y="1518577"/>
            <a:ext cx="3275856" cy="21839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1800225" y="136525"/>
            <a:ext cx="6767513" cy="1143000"/>
          </a:xfrm>
        </p:spPr>
        <p:txBody>
          <a:bodyPr/>
          <a:lstStyle/>
          <a:p>
            <a:pPr algn="l" eaLnBrk="1" hangingPunct="1"/>
            <a:r>
              <a:rPr lang="de-DE" altLang="de-DE" b="1">
                <a:ea typeface="ＭＳ Ｐゴシック" panose="020B0600070205080204" pitchFamily="34" charset="-128"/>
                <a:cs typeface="Arial" panose="020B0604020202020204" pitchFamily="34" charset="0"/>
              </a:rPr>
              <a:t> 2. Ein Schultag in der MSM</a:t>
            </a:r>
          </a:p>
        </p:txBody>
      </p:sp>
      <p:graphicFrame>
        <p:nvGraphicFramePr>
          <p:cNvPr id="16487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59894"/>
              </p:ext>
            </p:extLst>
          </p:nvPr>
        </p:nvGraphicFramePr>
        <p:xfrm>
          <a:off x="684213" y="1384300"/>
          <a:ext cx="7702550" cy="4635501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85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Zeit</a:t>
                      </a: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Dauer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Montag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Dienstag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Mittwoch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Donnerstag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Freitag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7:00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60 min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Schulkindbetreuung</a:t>
                      </a: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nach Bedarf (städt. Personal)</a:t>
                      </a:r>
                      <a:endParaRPr kumimoji="0" lang="de-DE" altLang="de-DE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8:00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90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rowSpan="2"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Unterrichtsblock 1</a:t>
                      </a: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Klasse 1:  Unterrichts-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beginn 8:45</a:t>
                      </a: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9:30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F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10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FC4"/>
                    </a:solidFill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Gemeinsames Frühstück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9:40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15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Bewegte Pause auf dem Schulgelände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7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9:55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90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Unterrichtsblock 2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11:25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15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Bewegte Pause auf dem Schulgelände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11:40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45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Lernzeit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Unterricht</a:t>
                      </a:r>
                    </a:p>
                  </a:txBody>
                  <a:tcPr marL="61279" marR="61279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12:25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D6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30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D6D"/>
                    </a:soli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Gemeinsames Mittagessen in der Mensa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nach Bedarf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12:55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35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Spiel- und  Ruhezeit (Mittagspause)</a:t>
                      </a: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endParaRPr kumimoji="0" lang="de-DE" altLang="de-DE" sz="12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Betreuung nach Bedarf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(städt.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Personal)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785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13:30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90 min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Unterrichtsblock 3</a:t>
                      </a: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15:00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120 min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Schulkindbetreuung</a:t>
                      </a: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nach Bedarf (städt. Personal )</a:t>
                      </a:r>
                      <a:endParaRPr kumimoji="0" lang="de-DE" altLang="de-DE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0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17:00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 </a:t>
                      </a:r>
                      <a:endParaRPr kumimoji="0" lang="de-DE" altLang="de-DE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809875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9875" algn="l"/>
                        </a:tabLst>
                      </a:pP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Schließung des Schulhauses</a:t>
                      </a:r>
                      <a:endParaRPr kumimoji="0" lang="de-DE" altLang="de-DE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1279" marR="61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63713" y="1125538"/>
            <a:ext cx="6769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57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12" name="Group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7485"/>
              </p:ext>
            </p:extLst>
          </p:nvPr>
        </p:nvGraphicFramePr>
        <p:xfrm>
          <a:off x="900113" y="1316038"/>
          <a:ext cx="7993062" cy="4941890"/>
        </p:xfrm>
        <a:graphic>
          <a:graphicData uri="http://schemas.openxmlformats.org/drawingml/2006/table">
            <a:tbl>
              <a:tblPr/>
              <a:tblGrid>
                <a:gridCol w="83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2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Zeit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Dauer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Montag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Dienstag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Mittwoch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Donnerstag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Freitag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8.00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45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Mathematik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8.45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45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Lernzeit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Mathematik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Lernzeit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Sachunterricht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9.30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10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Frühstück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9.40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Bewegte Pause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9.55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45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Mathematik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Sachunterricht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Mathematik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10.40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45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Mathematik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Lernzeit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Musik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Klassenlehrer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stunde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11.25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Bewegte Pause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11.40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45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Mathematik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Religion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(</a:t>
                      </a:r>
                      <a:r>
                        <a:rPr kumimoji="0" lang="de-DE" alt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koko</a:t>
                      </a: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Sport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Religion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(</a:t>
                      </a:r>
                      <a:r>
                        <a:rPr kumimoji="0" lang="de-DE" alt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koko</a:t>
                      </a: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12.25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30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Mittagessen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12.55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35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Spiel- und Ruhezeit (Mittagspause)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13.30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45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AU/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Sachunterricht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Kooperations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angebote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Lernzeit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14.15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45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Englisch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Kunst / Werken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Kooperations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angebote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Sport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0589" name="Titel 1"/>
          <p:cNvSpPr>
            <a:spLocks/>
          </p:cNvSpPr>
          <p:nvPr/>
        </p:nvSpPr>
        <p:spPr bwMode="auto">
          <a:xfrm>
            <a:off x="1619250" y="188913"/>
            <a:ext cx="6697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de-DE" sz="4400" dirty="0">
                <a:latin typeface="+mj-lt"/>
                <a:ea typeface="ＭＳ Ｐゴシック" charset="0"/>
                <a:cs typeface="Arial" charset="0"/>
              </a:rPr>
              <a:t>Stundenplan</a:t>
            </a:r>
            <a:r>
              <a:rPr lang="de-DE" sz="2400" dirty="0">
                <a:latin typeface="+mj-lt"/>
                <a:ea typeface="ＭＳ Ｐゴシック" charset="0"/>
                <a:cs typeface="Arial" charset="0"/>
              </a:rPr>
              <a:t>   Bsp. Klasse 1</a:t>
            </a:r>
          </a:p>
        </p:txBody>
      </p:sp>
      <p:pic>
        <p:nvPicPr>
          <p:cNvPr id="277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84"/>
          <p:cNvSpPr>
            <a:spLocks noChangeShapeType="1"/>
          </p:cNvSpPr>
          <p:nvPr/>
        </p:nvSpPr>
        <p:spPr bwMode="auto">
          <a:xfrm>
            <a:off x="1692275" y="1103313"/>
            <a:ext cx="720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1476375" y="125413"/>
            <a:ext cx="7416800" cy="1143000"/>
          </a:xfrm>
        </p:spPr>
        <p:txBody>
          <a:bodyPr/>
          <a:lstStyle/>
          <a:p>
            <a:pPr eaLnBrk="1" hangingPunct="1"/>
            <a:r>
              <a:rPr lang="de-DE" altLang="de-DE">
                <a:ea typeface="ＭＳ Ｐゴシック" panose="020B0600070205080204" pitchFamily="34" charset="-128"/>
              </a:rPr>
              <a:t>Besonderheiten im Ganztag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>
          <a:xfrm>
            <a:off x="468313" y="135096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1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2000" dirty="0">
                <a:ea typeface="ＭＳ Ｐゴシック" panose="020B0600070205080204" pitchFamily="34" charset="-128"/>
              </a:rPr>
              <a:t>Zusätzliche Ganztagsstunden ermöglichen: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2000" dirty="0">
                <a:ea typeface="ＭＳ Ｐゴシック" panose="020B0600070205080204" pitchFamily="34" charset="-128"/>
              </a:rPr>
              <a:t>	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2000" dirty="0">
                <a:ea typeface="ＭＳ Ｐゴシック" panose="020B0600070205080204" pitchFamily="34" charset="-128"/>
              </a:rPr>
              <a:t>Lernzeit: individuelle Förderung durch differenzierte Angebote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2000" dirty="0">
                <a:ea typeface="ＭＳ Ｐゴシック" panose="020B0600070205080204" pitchFamily="34" charset="-128"/>
              </a:rPr>
              <a:t>Englisch: nach Wegfall von E in Kl.1/2, 1 GT-Stunde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2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2000" dirty="0">
                <a:ea typeface="ＭＳ Ｐゴシック" panose="020B0600070205080204" pitchFamily="34" charset="-128"/>
              </a:rPr>
              <a:t>MBS durch Kooperationspartner Musikschule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2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2000" dirty="0">
                <a:ea typeface="ＭＳ Ｐゴシック" panose="020B0600070205080204" pitchFamily="34" charset="-128"/>
              </a:rPr>
              <a:t>1 Unterrichtsblock, in dem die Kinder in Tertialen verschiedene  Angebote (Kurse) durchlaufen (veranstaltet durch Kooperationspartner &amp; Lehrer)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2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2000" dirty="0">
                <a:ea typeface="ＭＳ Ｐゴシック" panose="020B0600070205080204" pitchFamily="34" charset="-128"/>
              </a:rPr>
              <a:t>Schwimmen in Klasse 2+3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2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Mittagessen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2000" dirty="0">
                <a:solidFill>
                  <a:srgbClr val="0099FF"/>
                </a:solidFill>
                <a:ea typeface="ＭＳ Ｐゴシック" panose="020B0600070205080204" pitchFamily="34" charset="-128"/>
              </a:rPr>
              <a:t>Spiel- und Ruhezeit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2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2700" dirty="0">
              <a:ea typeface="ＭＳ Ｐゴシック" panose="020B0600070205080204" pitchFamily="34" charset="-128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4"/>
          <p:cNvSpPr>
            <a:spLocks noChangeShapeType="1"/>
          </p:cNvSpPr>
          <p:nvPr/>
        </p:nvSpPr>
        <p:spPr bwMode="auto">
          <a:xfrm>
            <a:off x="1692275" y="1125538"/>
            <a:ext cx="720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684213" y="1463675"/>
            <a:ext cx="8135937" cy="1295400"/>
          </a:xfrm>
          <a:prstGeom prst="rect">
            <a:avLst/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11188" y="1479550"/>
            <a:ext cx="79216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1800" b="1">
                <a:latin typeface="Calibri" pitchFamily="34" charset="0"/>
                <a:cs typeface="Arial" charset="0"/>
              </a:rPr>
              <a:t>Hausaufgabenfreie, </a:t>
            </a:r>
            <a:r>
              <a:rPr lang="de-DE" altLang="de-DE" sz="1800" b="1" i="1" u="sng">
                <a:latin typeface="Calibri" pitchFamily="34" charset="0"/>
                <a:cs typeface="Arial" charset="0"/>
              </a:rPr>
              <a:t>nicht übungsfreie</a:t>
            </a:r>
            <a:r>
              <a:rPr lang="de-DE" altLang="de-DE" sz="1800" b="1">
                <a:latin typeface="Calibri" pitchFamily="34" charset="0"/>
                <a:cs typeface="Arial" charset="0"/>
              </a:rPr>
              <a:t> GTS – </a:t>
            </a:r>
          </a:p>
          <a:p>
            <a:pPr algn="ctr" eaLnBrk="1" hangingPunct="1">
              <a:defRPr/>
            </a:pPr>
            <a:endParaRPr lang="de-DE" altLang="de-DE" sz="1800" b="1">
              <a:latin typeface="Calibri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de-DE" altLang="de-DE" sz="1800">
                <a:latin typeface="Calibri" pitchFamily="34" charset="0"/>
                <a:cs typeface="Arial" charset="0"/>
              </a:rPr>
              <a:t>Übungszeiten zuhause für spezielle Inhalte bleiben erhalten</a:t>
            </a:r>
          </a:p>
          <a:p>
            <a:pPr algn="ctr" eaLnBrk="1" hangingPunct="1">
              <a:defRPr/>
            </a:pPr>
            <a:r>
              <a:rPr lang="de-DE" altLang="de-DE" sz="1800">
                <a:latin typeface="Calibri" pitchFamily="34" charset="0"/>
                <a:cs typeface="Arial" charset="0"/>
              </a:rPr>
              <a:t>(z.B. lesen, Einmaleins üben, für Tests lernen)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684213" y="2705100"/>
            <a:ext cx="4032250" cy="21844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1800" b="1">
                <a:latin typeface="Calibri" pitchFamily="34" charset="0"/>
                <a:cs typeface="Arial" charset="0"/>
              </a:rPr>
              <a:t>Übungszeiten im Unterricht:</a:t>
            </a:r>
          </a:p>
          <a:p>
            <a:pPr eaLnBrk="1" hangingPunct="1">
              <a:defRPr/>
            </a:pPr>
            <a:endParaRPr lang="de-DE" altLang="de-DE" sz="1800"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>
                <a:latin typeface="Calibri" pitchFamily="34" charset="0"/>
                <a:cs typeface="Arial" charset="0"/>
              </a:rPr>
              <a:t>Integration der Übungszeiten </a:t>
            </a:r>
          </a:p>
          <a:p>
            <a:pPr eaLnBrk="1" hangingPunct="1">
              <a:defRPr/>
            </a:pPr>
            <a:r>
              <a:rPr lang="de-DE" altLang="de-DE" sz="1800">
                <a:latin typeface="Calibri" pitchFamily="34" charset="0"/>
                <a:cs typeface="Arial" charset="0"/>
              </a:rPr>
              <a:t>in den Unterricht durch zusätzliche GT-Stunden</a:t>
            </a:r>
          </a:p>
          <a:p>
            <a:pPr eaLnBrk="1" hangingPunct="1">
              <a:defRPr/>
            </a:pPr>
            <a:endParaRPr lang="de-DE" altLang="de-DE" sz="1800" b="1"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1000" b="1"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1800" b="1">
              <a:cs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4716463" y="2714625"/>
            <a:ext cx="4103687" cy="2124075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1800" b="1" dirty="0">
                <a:cs typeface="Arial" charset="0"/>
              </a:rPr>
              <a:t>Lernzeit:</a:t>
            </a:r>
            <a:endParaRPr lang="de-DE" altLang="de-DE" sz="1800" dirty="0"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>
                <a:cs typeface="Arial" charset="0"/>
              </a:rPr>
              <a:t>Differenziertes Üben und Lernen </a:t>
            </a:r>
          </a:p>
          <a:p>
            <a:pPr eaLnBrk="1" hangingPunct="1">
              <a:defRPr/>
            </a:pPr>
            <a:endParaRPr lang="de-DE" altLang="de-DE" sz="1800" dirty="0"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1800" dirty="0">
              <a:latin typeface="Calibri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ð"/>
              <a:defRPr/>
            </a:pPr>
            <a:r>
              <a:rPr lang="de-DE" altLang="de-DE" sz="1800" dirty="0">
                <a:cs typeface="Arial" charset="0"/>
                <a:sym typeface="Wingdings" pitchFamily="2" charset="2"/>
              </a:rPr>
              <a:t>gezielte Förderung</a:t>
            </a:r>
          </a:p>
          <a:p>
            <a:pPr eaLnBrk="1" hangingPunct="1">
              <a:defRPr/>
            </a:pPr>
            <a:endParaRPr lang="de-DE" altLang="de-DE" sz="1800" dirty="0">
              <a:latin typeface="Calibri" pitchFamily="34" charset="0"/>
              <a:cs typeface="Arial" charset="0"/>
              <a:sym typeface="Wingdings" pitchFamily="2" charset="2"/>
            </a:endParaRPr>
          </a:p>
          <a:p>
            <a:pPr eaLnBrk="1" hangingPunct="1">
              <a:defRPr/>
            </a:pPr>
            <a:endParaRPr lang="de-DE" altLang="de-DE" sz="1400" dirty="0">
              <a:latin typeface="Calibri" pitchFamily="34" charset="0"/>
              <a:cs typeface="Arial" charset="0"/>
              <a:sym typeface="Wingdings" pitchFamily="2" charset="2"/>
            </a:endParaRPr>
          </a:p>
          <a:p>
            <a:pPr eaLnBrk="1" hangingPunct="1">
              <a:defRPr/>
            </a:pPr>
            <a:endParaRPr lang="de-DE" altLang="de-DE" sz="1000" dirty="0">
              <a:cs typeface="Arial" charset="0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684213" y="4627563"/>
            <a:ext cx="8135937" cy="1754187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1800" b="1" dirty="0">
                <a:latin typeface="Calibri" pitchFamily="34" charset="0"/>
                <a:cs typeface="Arial" charset="0"/>
              </a:rPr>
              <a:t>Lerntagebuch</a:t>
            </a:r>
            <a:r>
              <a:rPr lang="de-DE" altLang="de-DE" sz="1800" dirty="0">
                <a:latin typeface="Calibri" pitchFamily="34" charset="0"/>
                <a:cs typeface="Arial" charset="0"/>
              </a:rPr>
              <a:t>: </a:t>
            </a:r>
          </a:p>
          <a:p>
            <a:pPr eaLnBrk="1" hangingPunct="1">
              <a:defRPr/>
            </a:pPr>
            <a:endParaRPr lang="de-DE" altLang="de-DE" sz="1800" dirty="0"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1800" dirty="0">
                <a:latin typeface="Calibri" pitchFamily="34" charset="0"/>
                <a:cs typeface="Arial" charset="0"/>
              </a:rPr>
              <a:t>- Übersicht über den Unterrichtsstoff </a:t>
            </a:r>
            <a:endParaRPr lang="de-DE" altLang="de-DE" sz="18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de-DE" altLang="de-DE" sz="1800" dirty="0">
                <a:latin typeface="Calibri" pitchFamily="34" charset="0"/>
                <a:cs typeface="Arial" charset="0"/>
              </a:rPr>
              <a:t> Rückmeldung über Leistung des Kindes , Sozialverhalten</a:t>
            </a:r>
          </a:p>
          <a:p>
            <a:pPr eaLnBrk="1" hangingPunct="1">
              <a:buFontTx/>
              <a:buChar char="-"/>
              <a:defRPr/>
            </a:pPr>
            <a:r>
              <a:rPr lang="de-DE" altLang="de-DE" sz="1800" dirty="0">
                <a:latin typeface="Calibri" pitchFamily="34" charset="0"/>
                <a:cs typeface="Arial" charset="0"/>
              </a:rPr>
              <a:t> eventuelle Übungsmöglichkeiten</a:t>
            </a:r>
          </a:p>
          <a:p>
            <a:pPr eaLnBrk="1" hangingPunct="1">
              <a:defRPr/>
            </a:pPr>
            <a:r>
              <a:rPr lang="de-DE" altLang="de-DE" sz="1800" dirty="0">
                <a:latin typeface="Calibri" pitchFamily="34" charset="0"/>
                <a:cs typeface="Arial" charset="0"/>
              </a:rPr>
              <a:t>- wöchentliche Unterschrift der Eltern </a:t>
            </a:r>
          </a:p>
        </p:txBody>
      </p:sp>
      <p:sp>
        <p:nvSpPr>
          <p:cNvPr id="58376" name="Titel 1"/>
          <p:cNvSpPr>
            <a:spLocks/>
          </p:cNvSpPr>
          <p:nvPr/>
        </p:nvSpPr>
        <p:spPr bwMode="auto">
          <a:xfrm>
            <a:off x="1657350" y="53975"/>
            <a:ext cx="7451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de-DE" sz="4600" b="1" dirty="0">
                <a:latin typeface="+mj-lt"/>
                <a:ea typeface="ＭＳ Ｐゴシック" charset="0"/>
                <a:cs typeface="Arial" charset="0"/>
              </a:rPr>
              <a:t>3. Hausaufgabenfreie GTS</a:t>
            </a:r>
          </a:p>
        </p:txBody>
      </p:sp>
      <p:sp>
        <p:nvSpPr>
          <p:cNvPr id="58378" name="Line 84"/>
          <p:cNvSpPr>
            <a:spLocks noChangeShapeType="1"/>
          </p:cNvSpPr>
          <p:nvPr/>
        </p:nvSpPr>
        <p:spPr bwMode="auto">
          <a:xfrm>
            <a:off x="1692275" y="1125538"/>
            <a:ext cx="720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altLang="de-DE" b="1">
                <a:ea typeface="ＭＳ Ｐゴシック" panose="020B0600070205080204" pitchFamily="34" charset="-128"/>
              </a:rPr>
              <a:t>4. Unser Raumkonzept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23850" y="1341438"/>
            <a:ext cx="755967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Klassenzimmer mit angrenzenden Differenzierungsräumen</a:t>
            </a:r>
          </a:p>
          <a:p>
            <a:pPr eaLnBrk="1" hangingPunct="1">
              <a:spcBef>
                <a:spcPct val="50000"/>
              </a:spcBef>
              <a:defRPr/>
            </a:pPr>
            <a:endParaRPr lang="de-DE" altLang="de-DE" sz="10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Schulhof (mit unterschiedlichen Bewegungsangeboten)</a:t>
            </a:r>
          </a:p>
          <a:p>
            <a:pPr eaLnBrk="1" hangingPunct="1">
              <a:defRPr/>
            </a:pPr>
            <a:endParaRPr lang="de-DE" altLang="de-DE" sz="16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Sporthalle + Bolzplatz</a:t>
            </a: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Line 84"/>
          <p:cNvSpPr>
            <a:spLocks noChangeShapeType="1"/>
          </p:cNvSpPr>
          <p:nvPr/>
        </p:nvSpPr>
        <p:spPr bwMode="auto">
          <a:xfrm>
            <a:off x="1692275" y="1103313"/>
            <a:ext cx="720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509838"/>
            <a:ext cx="33480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359150"/>
            <a:ext cx="39243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4724400"/>
            <a:ext cx="29051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02" y="4509120"/>
            <a:ext cx="2437013" cy="1827760"/>
          </a:xfrm>
          <a:prstGeom prst="rect">
            <a:avLst/>
          </a:prstGeom>
        </p:spPr>
      </p:pic>
      <p:pic>
        <p:nvPicPr>
          <p:cNvPr id="35842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714676"/>
            <a:ext cx="30607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815650" y="332186"/>
            <a:ext cx="7076829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Schulgarten / </a:t>
            </a:r>
            <a:r>
              <a:rPr lang="de-DE" altLang="de-DE" sz="2300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Outdoorklassenzimmer</a:t>
            </a: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	                  		    Musikraum	</a:t>
            </a: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                  Kunstraum</a:t>
            </a: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3" y="3933056"/>
            <a:ext cx="3606445" cy="240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95" y="1700176"/>
            <a:ext cx="37084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81" y="1785169"/>
            <a:ext cx="322262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53" y="2411931"/>
            <a:ext cx="3323861" cy="2492896"/>
          </a:xfrm>
          <a:prstGeom prst="rect">
            <a:avLst/>
          </a:prstGeom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259633" y="426229"/>
            <a:ext cx="4032448" cy="64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Mensa</a:t>
            </a: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	</a:t>
            </a: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	Ruheraum</a:t>
            </a: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Bücherei</a:t>
            </a: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endParaRPr lang="de-DE" altLang="de-DE" sz="23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Bewegungsraum</a:t>
            </a: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	</a:t>
            </a: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 Aktivraum</a:t>
            </a:r>
          </a:p>
          <a:p>
            <a:pPr eaLnBrk="1" hangingPunct="1">
              <a:defRPr/>
            </a:pPr>
            <a:r>
              <a:rPr lang="de-DE" altLang="de-DE" sz="23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90" y="426229"/>
            <a:ext cx="3222260" cy="214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65" y="2564904"/>
            <a:ext cx="370681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16245"/>
            <a:ext cx="2950767" cy="196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4000" b="1">
                <a:ea typeface="ＭＳ Ｐゴシック" panose="020B0600070205080204" pitchFamily="34" charset="-128"/>
              </a:rPr>
              <a:t>	5.</a:t>
            </a:r>
            <a:r>
              <a:rPr lang="de-DE" altLang="de-DE" b="1">
                <a:ea typeface="ＭＳ Ｐゴシック" panose="020B0600070205080204" pitchFamily="34" charset="-128"/>
              </a:rPr>
              <a:t> </a:t>
            </a:r>
            <a:r>
              <a:rPr lang="de-DE" altLang="de-DE" sz="4000" b="1">
                <a:ea typeface="ＭＳ Ｐゴシック" panose="020B0600070205080204" pitchFamily="34" charset="-128"/>
              </a:rPr>
              <a:t>Ist mein Kind schulfähig?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250000"/>
              </a:lnSpc>
              <a:buFont typeface="Arial" panose="020B0604020202020204" pitchFamily="34" charset="0"/>
              <a:buNone/>
              <a:defRPr/>
            </a:pPr>
            <a:r>
              <a:rPr lang="de-DE" sz="2400" b="1" dirty="0">
                <a:ea typeface="ＭＳ Ｐゴシック" panose="020B0600070205080204" pitchFamily="34" charset="-128"/>
              </a:rPr>
              <a:t>Basiskompetenzen der Schulfähigkeit:</a:t>
            </a:r>
          </a:p>
          <a:p>
            <a:pPr eaLnBrk="1" hangingPunct="1">
              <a:lnSpc>
                <a:spcPct val="250000"/>
              </a:lnSpc>
              <a:defRPr/>
            </a:pP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Sozial-emotionale Kompetenzen</a:t>
            </a:r>
          </a:p>
          <a:p>
            <a:pPr eaLnBrk="1" hangingPunct="1">
              <a:lnSpc>
                <a:spcPct val="250000"/>
              </a:lnSpc>
              <a:defRPr/>
            </a:pP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Motorische Kompetenzen</a:t>
            </a:r>
          </a:p>
          <a:p>
            <a:pPr eaLnBrk="1" hangingPunct="1">
              <a:lnSpc>
                <a:spcPct val="250000"/>
              </a:lnSpc>
              <a:defRPr/>
            </a:pP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Kognitive Kompetenzen</a:t>
            </a:r>
          </a:p>
          <a:p>
            <a:pPr eaLnBrk="1" hangingPunct="1">
              <a:lnSpc>
                <a:spcPct val="250000"/>
              </a:lnSpc>
              <a:defRPr/>
            </a:pP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Volitional-motivationale Kompetenzen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  <a:defRPr/>
            </a:pPr>
            <a:endParaRPr lang="de-DE" sz="3600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Line 84"/>
          <p:cNvSpPr>
            <a:spLocks noChangeShapeType="1"/>
          </p:cNvSpPr>
          <p:nvPr/>
        </p:nvSpPr>
        <p:spPr bwMode="auto">
          <a:xfrm>
            <a:off x="1619250" y="1412875"/>
            <a:ext cx="720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74638"/>
            <a:ext cx="9699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47838" y="1468438"/>
            <a:ext cx="6670675" cy="49688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Selbstständigkeit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endParaRPr lang="de-DE" altLang="de-DE" sz="2800" b="1" dirty="0">
              <a:latin typeface="+mj-lt"/>
            </a:endParaRP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Regelbewusstsein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endParaRPr lang="de-DE" altLang="de-DE" sz="2800" b="1" dirty="0">
              <a:latin typeface="+mj-lt"/>
            </a:endParaRP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Gemeinsames Arbeiten</a:t>
            </a:r>
            <a:r>
              <a:rPr lang="de-DE" altLang="de-DE" sz="1800" b="1" dirty="0">
                <a:latin typeface="+mj-lt"/>
              </a:rPr>
              <a:t>		</a:t>
            </a:r>
          </a:p>
        </p:txBody>
      </p:sp>
      <p:sp>
        <p:nvSpPr>
          <p:cNvPr id="4198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 u="sng">
                <a:ea typeface="ＭＳ Ｐゴシック" panose="020B0600070205080204" pitchFamily="34" charset="-128"/>
              </a:rPr>
              <a:t>Sozial-emotionale Kompetenzen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417638"/>
            <a:ext cx="162877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3516313"/>
            <a:ext cx="18542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16563"/>
            <a:ext cx="1455738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914400" y="404813"/>
            <a:ext cx="8229600" cy="1143000"/>
          </a:xfrm>
        </p:spPr>
        <p:txBody>
          <a:bodyPr/>
          <a:lstStyle/>
          <a:p>
            <a:pPr eaLnBrk="1" hangingPunct="1"/>
            <a:r>
              <a:rPr lang="de-DE" altLang="de-DE" sz="48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1.Unser Bildungskonzept</a:t>
            </a:r>
          </a:p>
        </p:txBody>
      </p:sp>
      <p:sp>
        <p:nvSpPr>
          <p:cNvPr id="8195" name="Inhaltsplatzhalter 2"/>
          <p:cNvSpPr>
            <a:spLocks noGrp="1"/>
          </p:cNvSpPr>
          <p:nvPr>
            <p:ph idx="1"/>
          </p:nvPr>
        </p:nvSpPr>
        <p:spPr>
          <a:xfrm>
            <a:off x="600075" y="1640756"/>
            <a:ext cx="8229600" cy="63658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Jedes Kind ist wichtig und willkommen!</a:t>
            </a:r>
            <a:endParaRPr lang="de-DE" altLang="de-DE" sz="360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1763713" y="1412875"/>
            <a:ext cx="6769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123728" y="2420938"/>
            <a:ext cx="4680520" cy="2837978"/>
            <a:chOff x="1763713" y="2781299"/>
            <a:chExt cx="5614987" cy="3539406"/>
          </a:xfrm>
        </p:grpSpPr>
        <p:grpSp>
          <p:nvGrpSpPr>
            <p:cNvPr id="5" name="Gruppierung 4"/>
            <p:cNvGrpSpPr>
              <a:grpSpLocks/>
            </p:cNvGrpSpPr>
            <p:nvPr/>
          </p:nvGrpSpPr>
          <p:grpSpPr bwMode="auto">
            <a:xfrm>
              <a:off x="2159000" y="2781299"/>
              <a:ext cx="2663825" cy="1655763"/>
              <a:chOff x="2195513" y="2781300"/>
              <a:chExt cx="2663825" cy="1655763"/>
            </a:xfrm>
          </p:grpSpPr>
          <p:sp>
            <p:nvSpPr>
              <p:cNvPr id="4106" name="Rectangle 6"/>
              <p:cNvSpPr>
                <a:spLocks noChangeArrowheads="1"/>
              </p:cNvSpPr>
              <p:nvPr/>
            </p:nvSpPr>
            <p:spPr bwMode="auto">
              <a:xfrm>
                <a:off x="2195513" y="2781300"/>
                <a:ext cx="2663825" cy="165576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20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2735263" y="3379788"/>
                <a:ext cx="1657350" cy="3143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de-DE" sz="20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latin typeface="Calibri" panose="020F0502020204030204" pitchFamily="34" charset="0"/>
                    <a:cs typeface="Calibri" panose="020F0502020204030204" pitchFamily="34" charset="0"/>
                  </a:rPr>
                  <a:t>Zeit zum Lernen</a:t>
                </a:r>
              </a:p>
            </p:txBody>
          </p:sp>
        </p:grpSp>
        <p:grpSp>
          <p:nvGrpSpPr>
            <p:cNvPr id="4" name="Gruppierung 3"/>
            <p:cNvGrpSpPr>
              <a:grpSpLocks/>
            </p:cNvGrpSpPr>
            <p:nvPr/>
          </p:nvGrpSpPr>
          <p:grpSpPr bwMode="auto">
            <a:xfrm>
              <a:off x="4714875" y="3141663"/>
              <a:ext cx="2663825" cy="1655762"/>
              <a:chOff x="4714875" y="3141663"/>
              <a:chExt cx="2663825" cy="1655763"/>
            </a:xfrm>
          </p:grpSpPr>
          <p:sp>
            <p:nvSpPr>
              <p:cNvPr id="4105" name="Rectangle 8"/>
              <p:cNvSpPr>
                <a:spLocks noChangeArrowheads="1"/>
              </p:cNvSpPr>
              <p:nvPr/>
            </p:nvSpPr>
            <p:spPr bwMode="auto">
              <a:xfrm>
                <a:off x="4714875" y="3141663"/>
                <a:ext cx="2663825" cy="165576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207" name="WordArt 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930775" y="3573463"/>
                <a:ext cx="2305050" cy="7921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de-DE" sz="20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latin typeface="Calibri" panose="020F0502020204030204" pitchFamily="34" charset="0"/>
                    <a:cs typeface="Calibri" panose="020F0502020204030204" pitchFamily="34" charset="0"/>
                  </a:rPr>
                  <a:t>Zeit für individuelles </a:t>
                </a:r>
              </a:p>
              <a:p>
                <a:pPr algn="ctr"/>
                <a:r>
                  <a:rPr lang="de-DE" sz="20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latin typeface="Calibri" panose="020F0502020204030204" pitchFamily="34" charset="0"/>
                    <a:cs typeface="Calibri" panose="020F0502020204030204" pitchFamily="34" charset="0"/>
                  </a:rPr>
                  <a:t>Fördern und Fordern</a:t>
                </a:r>
              </a:p>
            </p:txBody>
          </p:sp>
        </p:grpSp>
        <p:grpSp>
          <p:nvGrpSpPr>
            <p:cNvPr id="2" name="Gruppierung 1"/>
            <p:cNvGrpSpPr>
              <a:grpSpLocks/>
            </p:cNvGrpSpPr>
            <p:nvPr/>
          </p:nvGrpSpPr>
          <p:grpSpPr bwMode="auto">
            <a:xfrm>
              <a:off x="1763713" y="4292600"/>
              <a:ext cx="2663825" cy="1655763"/>
              <a:chOff x="1763713" y="4292600"/>
              <a:chExt cx="2663825" cy="1655763"/>
            </a:xfrm>
          </p:grpSpPr>
          <p:sp>
            <p:nvSpPr>
              <p:cNvPr id="4103" name="Rectangle 14"/>
              <p:cNvSpPr>
                <a:spLocks noChangeArrowheads="1"/>
              </p:cNvSpPr>
              <p:nvPr/>
            </p:nvSpPr>
            <p:spPr bwMode="auto">
              <a:xfrm>
                <a:off x="1763713" y="4292600"/>
                <a:ext cx="2663825" cy="165576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205" name="WordArt 10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51050" y="4797425"/>
                <a:ext cx="1871662" cy="7191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de-DE" sz="20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latin typeface="Calibri" panose="020F0502020204030204" pitchFamily="34" charset="0"/>
                    <a:cs typeface="Calibri" panose="020F0502020204030204" pitchFamily="34" charset="0"/>
                  </a:rPr>
                  <a:t>Zeit für Freizeit</a:t>
                </a:r>
              </a:p>
              <a:p>
                <a:pPr algn="ctr"/>
                <a:r>
                  <a:rPr lang="de-DE" sz="20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latin typeface="Calibri" panose="020F0502020204030204" pitchFamily="34" charset="0"/>
                    <a:cs typeface="Calibri" panose="020F0502020204030204" pitchFamily="34" charset="0"/>
                  </a:rPr>
                  <a:t> und Spiel</a:t>
                </a:r>
              </a:p>
            </p:txBody>
          </p:sp>
        </p:grpSp>
        <p:grpSp>
          <p:nvGrpSpPr>
            <p:cNvPr id="3" name="Gruppierung 2"/>
            <p:cNvGrpSpPr>
              <a:grpSpLocks/>
            </p:cNvGrpSpPr>
            <p:nvPr/>
          </p:nvGrpSpPr>
          <p:grpSpPr bwMode="auto">
            <a:xfrm>
              <a:off x="4273169" y="4664942"/>
              <a:ext cx="2663825" cy="1655763"/>
              <a:chOff x="4273169" y="4664942"/>
              <a:chExt cx="2663825" cy="1655763"/>
            </a:xfrm>
          </p:grpSpPr>
          <p:sp>
            <p:nvSpPr>
              <p:cNvPr id="4104" name="Rectangle 13"/>
              <p:cNvSpPr>
                <a:spLocks noChangeArrowheads="1"/>
              </p:cNvSpPr>
              <p:nvPr/>
            </p:nvSpPr>
            <p:spPr bwMode="auto">
              <a:xfrm>
                <a:off x="4273169" y="4664942"/>
                <a:ext cx="2663825" cy="165576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203" name="WordArt 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35488" y="5229225"/>
                <a:ext cx="2339975" cy="8636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de-DE" sz="20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latin typeface="Calibri" panose="020F0502020204030204" pitchFamily="34" charset="0"/>
                    <a:cs typeface="Calibri" panose="020F0502020204030204" pitchFamily="34" charset="0"/>
                  </a:rPr>
                  <a:t>Zeit um Gesellschaft</a:t>
                </a:r>
              </a:p>
              <a:p>
                <a:pPr algn="ctr"/>
                <a:r>
                  <a:rPr lang="de-DE" sz="20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latin typeface="Calibri" panose="020F0502020204030204" pitchFamily="34" charset="0"/>
                    <a:cs typeface="Calibri" panose="020F0502020204030204" pitchFamily="34" charset="0"/>
                  </a:rPr>
                  <a:t>zu (er)leben</a:t>
                </a:r>
              </a:p>
            </p:txBody>
          </p:sp>
        </p:grp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276" y="5733256"/>
            <a:ext cx="2245220" cy="10400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733256"/>
            <a:ext cx="1584201" cy="10548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311" y="5733256"/>
            <a:ext cx="1611562" cy="10730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859" y="5733256"/>
            <a:ext cx="1583950" cy="105483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892" y="5733256"/>
            <a:ext cx="1557743" cy="10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96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850" y="1452563"/>
            <a:ext cx="6670675" cy="575468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Räumliche Bewegungssicherheit 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endParaRPr lang="de-DE" altLang="de-DE" sz="2800" b="1" dirty="0">
              <a:latin typeface="+mj-lt"/>
            </a:endParaRP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Manuelle Basiskompetenzen 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endParaRPr lang="de-DE" altLang="de-DE" sz="2800" b="1" dirty="0">
              <a:latin typeface="+mj-lt"/>
            </a:endParaRP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Feinmotorische Anforderungen</a:t>
            </a:r>
            <a:r>
              <a:rPr lang="de-DE" altLang="de-DE" sz="1800" b="1" dirty="0">
                <a:latin typeface="+mj-lt"/>
              </a:rPr>
              <a:t>	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1800" b="1" dirty="0">
                <a:latin typeface="+mj-lt"/>
              </a:rPr>
              <a:t>	</a:t>
            </a:r>
          </a:p>
        </p:txBody>
      </p:sp>
      <p:sp>
        <p:nvSpPr>
          <p:cNvPr id="4403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 u="sng">
                <a:ea typeface="ＭＳ Ｐゴシック" panose="020B0600070205080204" pitchFamily="34" charset="-128"/>
              </a:rPr>
              <a:t>Motorische Kompetenzen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2058988"/>
            <a:ext cx="1719262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1409700"/>
            <a:ext cx="1223963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951288"/>
            <a:ext cx="13065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729038"/>
            <a:ext cx="12414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5607050"/>
            <a:ext cx="131286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27188" y="1778000"/>
            <a:ext cx="7337425" cy="294798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	Willenskraft und Anstrengungsbereitschaft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endParaRPr lang="de-DE" altLang="de-DE" sz="1800" b="1" dirty="0">
              <a:latin typeface="+mj-lt"/>
            </a:endParaRP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endParaRPr lang="de-DE" altLang="de-DE" sz="1800" b="1" dirty="0">
              <a:latin typeface="+mj-lt"/>
            </a:endParaRP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1800" b="1" dirty="0">
                <a:latin typeface="+mj-lt"/>
              </a:rPr>
              <a:t>	</a:t>
            </a:r>
          </a:p>
        </p:txBody>
      </p:sp>
      <p:sp>
        <p:nvSpPr>
          <p:cNvPr id="46083" name="Titel 1"/>
          <p:cNvSpPr>
            <a:spLocks noGrp="1"/>
          </p:cNvSpPr>
          <p:nvPr>
            <p:ph type="title"/>
          </p:nvPr>
        </p:nvSpPr>
        <p:spPr>
          <a:xfrm>
            <a:off x="323850" y="206375"/>
            <a:ext cx="8135938" cy="1143000"/>
          </a:xfrm>
        </p:spPr>
        <p:txBody>
          <a:bodyPr/>
          <a:lstStyle/>
          <a:p>
            <a:pPr algn="r"/>
            <a:r>
              <a:rPr lang="de-DE" altLang="de-DE" sz="3200" b="1" u="sng">
                <a:ea typeface="ＭＳ Ｐゴシック" panose="020B0600070205080204" pitchFamily="34" charset="-128"/>
              </a:rPr>
              <a:t>Volitional-motivationale Kompetenzen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179763"/>
            <a:ext cx="5237162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8" y="212725"/>
            <a:ext cx="8229600" cy="1139825"/>
          </a:xfrm>
        </p:spPr>
        <p:txBody>
          <a:bodyPr/>
          <a:lstStyle/>
          <a:p>
            <a:pPr eaLnBrk="1" hangingPunct="1"/>
            <a:r>
              <a:rPr lang="de-DE" altLang="de-DE">
                <a:solidFill>
                  <a:schemeClr val="accent1"/>
                </a:solidFill>
                <a:latin typeface="FreesiaUPC" pitchFamily="34" charset="-34"/>
                <a:ea typeface="ＭＳ Ｐゴシック" panose="020B0600070205080204" pitchFamily="34" charset="-128"/>
              </a:rPr>
              <a:t>Konsum von digitalen Medien: Richtlinien für Eltern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569325" cy="20240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2400" dirty="0"/>
              <a:t>Empfehlung: </a:t>
            </a:r>
            <a:r>
              <a:rPr lang="de-DE" altLang="de-DE" sz="2400" b="1" dirty="0"/>
              <a:t>maximale</a:t>
            </a:r>
            <a:r>
              <a:rPr lang="de-DE" altLang="de-DE" sz="2400" dirty="0"/>
              <a:t> tägliche Nutzung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1800" dirty="0"/>
              <a:t>von Fernseher, Smartphone oder Computer</a:t>
            </a:r>
            <a:r>
              <a:rPr lang="de-DE" altLang="de-DE" sz="2400" dirty="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altLang="de-DE" sz="1100" dirty="0"/>
          </a:p>
          <a:p>
            <a:pPr marL="0" indent="0" eaLnBrk="1" hangingPunct="1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2400" b="1" dirty="0"/>
              <a:t>Klasse 1+2: 	30 min        		Klasse 3+4:	45 min</a:t>
            </a:r>
          </a:p>
          <a:p>
            <a:pPr marL="0" indent="0" eaLnBrk="1" hangingPunct="1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2400" dirty="0"/>
              <a:t>10 Jahre: 	60 min	      		11 Jahre: 	75 min</a:t>
            </a:r>
          </a:p>
        </p:txBody>
      </p:sp>
      <p:pic>
        <p:nvPicPr>
          <p:cNvPr id="48132" name="Picture 5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45125"/>
            <a:ext cx="19161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AutoShape 7" descr="9k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AutoShape 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5" name="Picture 11" descr="csm_ISH_K_001_Logo_121121_RGB_RZ01_447b91030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300663"/>
            <a:ext cx="18065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3" descr="Neuer Artikel zu Rechtsfragen im Netz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373688"/>
            <a:ext cx="13382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5" descr="Baden-Württemberg Kindermedienl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73700"/>
            <a:ext cx="6492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14438" y="3324225"/>
            <a:ext cx="6408737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endParaRPr lang="de-DE" altLang="de-DE" sz="2400" kern="0" dirty="0"/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 sz="2000" kern="0" dirty="0"/>
              <a:t>Ziel: Umgang in einem sinnvollen Rahmen näher bringen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 sz="2000" kern="0" dirty="0"/>
              <a:t>Eltern sind die Vorbilder für ihre Kinder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 sz="2000" kern="0" dirty="0"/>
              <a:t>Was schaut und spielt das Kind?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7544" y="1032291"/>
            <a:ext cx="8676455" cy="22837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Anmeldung &amp; Schulbezirkswechselanträge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1800" dirty="0">
                <a:latin typeface="+mj-lt"/>
              </a:rPr>
              <a:t>Schulbezirksgrenzen wurden zum 1. August 2025 geändert- gültig für Schulanfänger 25/26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1800" b="1" dirty="0">
                <a:latin typeface="+mj-lt"/>
              </a:rPr>
              <a:t>Start der Ganztagsschule Frauenweiler in </a:t>
            </a:r>
            <a:r>
              <a:rPr lang="de-DE" altLang="de-DE" sz="1800" b="1" dirty="0" err="1">
                <a:latin typeface="+mj-lt"/>
              </a:rPr>
              <a:t>Wahlform</a:t>
            </a:r>
            <a:r>
              <a:rPr lang="de-DE" altLang="de-DE" sz="1800" b="1" dirty="0">
                <a:latin typeface="+mj-lt"/>
              </a:rPr>
              <a:t> ab dem SJ 26/27</a:t>
            </a:r>
          </a:p>
        </p:txBody>
      </p:sp>
      <p:sp>
        <p:nvSpPr>
          <p:cNvPr id="50179" name="Titel 1"/>
          <p:cNvSpPr>
            <a:spLocks noGrp="1"/>
          </p:cNvSpPr>
          <p:nvPr>
            <p:ph type="title"/>
          </p:nvPr>
        </p:nvSpPr>
        <p:spPr>
          <a:xfrm>
            <a:off x="-324544" y="460791"/>
            <a:ext cx="6480076" cy="1143000"/>
          </a:xfrm>
        </p:spPr>
        <p:txBody>
          <a:bodyPr/>
          <a:lstStyle/>
          <a:p>
            <a:r>
              <a:rPr lang="de-DE" altLang="de-DE" sz="3200" b="1" u="sng" dirty="0">
                <a:ea typeface="ＭＳ Ｐゴシック" panose="020B0600070205080204" pitchFamily="34" charset="-128"/>
              </a:rPr>
              <a:t>6. Abläufe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622"/>
            <a:ext cx="1338160" cy="92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84984"/>
            <a:ext cx="4572000" cy="323743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536" y="1227138"/>
            <a:ext cx="9073008" cy="27317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2800" b="1" dirty="0">
                <a:latin typeface="+mj-lt"/>
              </a:rPr>
              <a:t>Situation in der Merianschule: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None/>
              <a:defRPr/>
            </a:pPr>
            <a:r>
              <a:rPr lang="de-DE" altLang="de-DE" sz="1800" dirty="0">
                <a:latin typeface="+mj-lt"/>
              </a:rPr>
              <a:t>Ab dem Schuljahr 25-26: max. drei 1. Klassen in MSM: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Char char="-"/>
              <a:defRPr/>
            </a:pPr>
            <a:r>
              <a:rPr lang="de-DE" altLang="de-DE" sz="1600" dirty="0">
                <a:latin typeface="+mj-lt"/>
              </a:rPr>
              <a:t>Jedes schulfähige Kind aus unserem Schulbezirk UND</a:t>
            </a:r>
          </a:p>
          <a:p>
            <a:pPr eaLnBrk="1" hangingPunct="1">
              <a:lnSpc>
                <a:spcPct val="200000"/>
              </a:lnSpc>
              <a:spcBef>
                <a:spcPct val="40000"/>
              </a:spcBef>
              <a:buFontTx/>
              <a:buChar char="-"/>
              <a:defRPr/>
            </a:pPr>
            <a:r>
              <a:rPr lang="de-DE" altLang="de-DE" sz="1600" dirty="0">
                <a:latin typeface="+mj-lt"/>
              </a:rPr>
              <a:t>Kinder, die zum SJ 26-27 Geschwister bei uns haben, bekommen garantiert einen Platz.</a:t>
            </a:r>
          </a:p>
        </p:txBody>
      </p:sp>
      <p:sp>
        <p:nvSpPr>
          <p:cNvPr id="50179" name="Titel 1"/>
          <p:cNvSpPr>
            <a:spLocks noGrp="1"/>
          </p:cNvSpPr>
          <p:nvPr>
            <p:ph type="title"/>
          </p:nvPr>
        </p:nvSpPr>
        <p:spPr>
          <a:xfrm>
            <a:off x="-324544" y="460791"/>
            <a:ext cx="6480076" cy="1143000"/>
          </a:xfrm>
        </p:spPr>
        <p:txBody>
          <a:bodyPr/>
          <a:lstStyle/>
          <a:p>
            <a:r>
              <a:rPr lang="de-DE" altLang="de-DE" sz="3200" b="1" u="sng" dirty="0">
                <a:ea typeface="ＭＳ Ｐゴシック" panose="020B0600070205080204" pitchFamily="34" charset="-128"/>
              </a:rPr>
              <a:t>6. Abläufe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622"/>
            <a:ext cx="1338160" cy="92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406884"/>
              </p:ext>
            </p:extLst>
          </p:nvPr>
        </p:nvGraphicFramePr>
        <p:xfrm>
          <a:off x="611560" y="4293096"/>
          <a:ext cx="741682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274">
                  <a:extLst>
                    <a:ext uri="{9D8B030D-6E8A-4147-A177-3AD203B41FA5}">
                      <a16:colId xmlns:a16="http://schemas.microsoft.com/office/drawing/2014/main" val="3482428041"/>
                    </a:ext>
                  </a:extLst>
                </a:gridCol>
                <a:gridCol w="2692550">
                  <a:extLst>
                    <a:ext uri="{9D8B030D-6E8A-4147-A177-3AD203B41FA5}">
                      <a16:colId xmlns:a16="http://schemas.microsoft.com/office/drawing/2014/main" val="3410540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Merianschule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050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Infoabend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27.11.2025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911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Schulanmeldung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27.02.2026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647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SBZW-Anträge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 09.02.-27.02.26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16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Genehmigung SBZW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</a:t>
                      </a:r>
                      <a:r>
                        <a:rPr lang="de-DE" baseline="0" dirty="0"/>
                        <a:t> Mitte März 2026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42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Anmeldung</a:t>
                      </a:r>
                      <a:r>
                        <a:rPr lang="de-DE" baseline="0" dirty="0"/>
                        <a:t> </a:t>
                      </a:r>
                      <a:r>
                        <a:rPr lang="de-DE" baseline="0" dirty="0" err="1"/>
                        <a:t>Schulkindbetreuung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02.02.-15.03.2026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259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521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75146" y="6298554"/>
            <a:ext cx="7993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hlinkClick r:id="rId3"/>
              </a:rPr>
              <a:t>Weitere Informationen und das Anmeldeformular für die </a:t>
            </a:r>
            <a:r>
              <a:rPr lang="de-DE" sz="1100" dirty="0" err="1">
                <a:hlinkClick r:id="rId3"/>
              </a:rPr>
              <a:t>Schulkindbetreuung</a:t>
            </a:r>
            <a:r>
              <a:rPr lang="de-DE" sz="1100" dirty="0">
                <a:hlinkClick r:id="rId3"/>
              </a:rPr>
              <a:t> finden Sie hier:</a:t>
            </a:r>
          </a:p>
          <a:p>
            <a:r>
              <a:rPr lang="de-DE" sz="1100" u="sng" dirty="0">
                <a:hlinkClick r:id="rId3"/>
              </a:rPr>
              <a:t>https://www.wiesloch.de/pb/Home/Familie+_+Bildung/Schuelerbetreuung.html</a:t>
            </a:r>
            <a:endParaRPr lang="de-DE" sz="11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F1DFEC7-F400-50D9-F22E-9A1A24C4F104}"/>
              </a:ext>
            </a:extLst>
          </p:cNvPr>
          <p:cNvSpPr txBox="1">
            <a:spLocks/>
          </p:cNvSpPr>
          <p:nvPr/>
        </p:nvSpPr>
        <p:spPr>
          <a:xfrm>
            <a:off x="0" y="332656"/>
            <a:ext cx="64800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3200" b="1" u="sng" dirty="0">
                <a:ea typeface="ＭＳ Ｐゴシック" panose="020B0600070205080204" pitchFamily="34" charset="-128"/>
              </a:rPr>
              <a:t>7. Anmeldung Schulkindbetreuung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A3F6A8-B7EA-6A56-CF88-2F03FCB6D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11" y="1124744"/>
            <a:ext cx="5743853" cy="4961929"/>
          </a:xfrm>
          <a:prstGeom prst="rect">
            <a:avLst/>
          </a:prstGeom>
        </p:spPr>
      </p:pic>
      <p:pic>
        <p:nvPicPr>
          <p:cNvPr id="9" name="Grafik 8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2A3B5A55-E6AB-2228-CD27-395102EA9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06897"/>
            <a:ext cx="4932040" cy="23934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Grafik 10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CECCEE6D-2845-FCBB-44F8-111D7176A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98" y="1384386"/>
            <a:ext cx="4464496" cy="23243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1848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5196222"/>
            <a:ext cx="9144001" cy="16617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" b="16304"/>
          <a:stretch/>
        </p:blipFill>
        <p:spPr>
          <a:xfrm>
            <a:off x="0" y="0"/>
            <a:ext cx="9144001" cy="51962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187624" y="5301208"/>
            <a:ext cx="702831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radley Hand ITC" panose="03070402050302030203" pitchFamily="66" charset="0"/>
              </a:rPr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683048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20725"/>
            <a:ext cx="6840537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575"/>
            <a:ext cx="12192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hteck 3"/>
          <p:cNvSpPr>
            <a:spLocks noChangeArrowheads="1"/>
          </p:cNvSpPr>
          <p:nvPr/>
        </p:nvSpPr>
        <p:spPr bwMode="auto">
          <a:xfrm>
            <a:off x="2846388" y="239713"/>
            <a:ext cx="38354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rgbClr val="000000"/>
                </a:solidFill>
                <a:cs typeface="Arial" panose="020B0604020202020204" pitchFamily="34" charset="0"/>
              </a:rPr>
              <a:t>Unser Schulprofil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8" y="965044"/>
            <a:ext cx="4142243" cy="37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575"/>
            <a:ext cx="12192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hteck 3"/>
          <p:cNvSpPr>
            <a:spLocks noChangeArrowheads="1"/>
          </p:cNvSpPr>
          <p:nvPr/>
        </p:nvSpPr>
        <p:spPr bwMode="auto">
          <a:xfrm>
            <a:off x="1612606" y="260648"/>
            <a:ext cx="6672725" cy="5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4000" b="1" dirty="0">
                <a:solidFill>
                  <a:srgbClr val="000000"/>
                </a:solidFill>
                <a:cs typeface="Arial" panose="020B0604020202020204" pitchFamily="34" charset="0"/>
              </a:rPr>
              <a:t>Unser Schulprofil - unser Team</a:t>
            </a:r>
          </a:p>
        </p:txBody>
      </p:sp>
      <p:sp>
        <p:nvSpPr>
          <p:cNvPr id="2" name="Rechteck 1"/>
          <p:cNvSpPr/>
          <p:nvPr/>
        </p:nvSpPr>
        <p:spPr>
          <a:xfrm>
            <a:off x="3236392" y="5587240"/>
            <a:ext cx="57606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/>
              <a:t>Taskcard</a:t>
            </a:r>
            <a:r>
              <a:rPr lang="de-DE" sz="1200" dirty="0"/>
              <a:t> für Eltern: Schulsozialarbeit in der Grundschule</a:t>
            </a:r>
          </a:p>
          <a:p>
            <a:r>
              <a:rPr lang="de-DE" sz="1200" dirty="0">
                <a:hlinkClick r:id="rId5"/>
              </a:rPr>
              <a:t>https://mzhd.taskcards.app/#/board/bd5bb644-d6fa-42aa-a5b8-2eeff6adcc54/view</a:t>
            </a:r>
            <a:endParaRPr lang="de-DE" sz="1200" dirty="0"/>
          </a:p>
          <a:p>
            <a:endParaRPr lang="de-DE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3851920" y="4600821"/>
            <a:ext cx="4038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Multiprofessionelles Team aus: </a:t>
            </a:r>
          </a:p>
          <a:p>
            <a:r>
              <a:rPr lang="de-DE" sz="1600" i="1" dirty="0"/>
              <a:t>Lehrkräften, pädagogischen Mitarbeitern, Schulsozialarbeit, Kooperationspartnern</a:t>
            </a:r>
            <a:endParaRPr lang="de-DE" sz="1600" dirty="0"/>
          </a:p>
        </p:txBody>
      </p:sp>
      <p:sp>
        <p:nvSpPr>
          <p:cNvPr id="4" name="Nach oben gebogener Pfeil 3"/>
          <p:cNvSpPr/>
          <p:nvPr/>
        </p:nvSpPr>
        <p:spPr>
          <a:xfrm rot="5400000">
            <a:off x="3389966" y="4374899"/>
            <a:ext cx="419851" cy="504056"/>
          </a:xfrm>
          <a:prstGeom prst="bent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21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Inhaltsplatzhalter 2"/>
          <p:cNvSpPr>
            <a:spLocks noGrp="1"/>
          </p:cNvSpPr>
          <p:nvPr>
            <p:ph idx="1"/>
          </p:nvPr>
        </p:nvSpPr>
        <p:spPr>
          <a:xfrm>
            <a:off x="1331913" y="404813"/>
            <a:ext cx="7219950" cy="1008062"/>
          </a:xfrm>
        </p:spPr>
        <p:txBody>
          <a:bodyPr/>
          <a:lstStyle/>
          <a:p>
            <a:pPr marL="609600" indent="-609600" algn="ctr" eaLnBrk="1" hangingPunct="1">
              <a:buFont typeface="Arial" panose="020B0604020202020204" pitchFamily="34" charset="0"/>
              <a:buNone/>
            </a:pPr>
            <a:r>
              <a:rPr lang="de-DE" altLang="de-DE" b="1" dirty="0">
                <a:ea typeface="ＭＳ Ｐゴシック" panose="020B0600070205080204" pitchFamily="34" charset="-128"/>
              </a:rPr>
              <a:t>Den Übergang vom Kindergarten </a:t>
            </a:r>
          </a:p>
          <a:p>
            <a:pPr marL="609600" indent="-609600" algn="ctr" eaLnBrk="1" hangingPunct="1">
              <a:buFont typeface="Arial" panose="020B0604020202020204" pitchFamily="34" charset="0"/>
              <a:buNone/>
            </a:pPr>
            <a:r>
              <a:rPr lang="de-DE" altLang="de-DE" b="1" dirty="0">
                <a:ea typeface="ＭＳ Ｐゴシック" panose="020B0600070205080204" pitchFamily="34" charset="-128"/>
              </a:rPr>
              <a:t>zur Schule gestalten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http://www.merianschule-wiesloch.de/index.php?view=image&amp;format=raw&amp;type=orig&amp;id=845&amp;option=com_joomgallery&amp;Itemid=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377983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349500"/>
            <a:ext cx="53641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107950" y="5084763"/>
            <a:ext cx="90360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2000" b="1" dirty="0">
                <a:cs typeface="Arial" charset="0"/>
              </a:rPr>
              <a:t>Kooperation mit den </a:t>
            </a:r>
            <a:r>
              <a:rPr lang="de-DE" altLang="de-DE" sz="2000" b="1" dirty="0" err="1">
                <a:cs typeface="Arial" charset="0"/>
              </a:rPr>
              <a:t>Wieslocher</a:t>
            </a:r>
            <a:r>
              <a:rPr lang="de-DE" altLang="de-DE" sz="2000" b="1" dirty="0">
                <a:cs typeface="Arial" charset="0"/>
              </a:rPr>
              <a:t> Kindergärten </a:t>
            </a:r>
          </a:p>
          <a:p>
            <a:pPr eaLnBrk="1" hangingPunct="1">
              <a:defRPr/>
            </a:pPr>
            <a:endParaRPr lang="de-DE" altLang="de-DE" sz="2000" b="1" dirty="0">
              <a:cs typeface="Arial" charset="0"/>
            </a:endParaRPr>
          </a:p>
          <a:p>
            <a:pPr eaLnBrk="1" hangingPunct="1">
              <a:defRPr/>
            </a:pPr>
            <a:r>
              <a:rPr lang="de-DE" altLang="de-DE" sz="2000" b="1" dirty="0">
                <a:cs typeface="Arial" charset="0"/>
              </a:rPr>
              <a:t>Auf den Anfang kommt es an!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Inhaltsplatzhalter 2"/>
          <p:cNvSpPr>
            <a:spLocks noGrp="1"/>
          </p:cNvSpPr>
          <p:nvPr>
            <p:ph idx="1"/>
          </p:nvPr>
        </p:nvSpPr>
        <p:spPr>
          <a:xfrm>
            <a:off x="1619250" y="333375"/>
            <a:ext cx="8229600" cy="115093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b="1">
                <a:ea typeface="ＭＳ Ｐゴシック" panose="020B0600070205080204" pitchFamily="34" charset="-128"/>
              </a:rPr>
              <a:t> Sich sportlich bewegen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de-DE" altLang="de-DE" b="1">
                <a:ea typeface="ＭＳ Ｐゴシック" panose="020B0600070205080204" pitchFamily="34" charset="-128"/>
              </a:rPr>
              <a:t>und die Gesundheit fördern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E:\Ganztagesschule\Bilder für Präsentation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2919">
            <a:off x="5986598" y="1693783"/>
            <a:ext cx="2458873" cy="162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E:\Ganztagesschule\Bilder\Big Ball\P10802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829">
            <a:off x="1582113" y="1639628"/>
            <a:ext cx="23764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1189038" y="3518192"/>
            <a:ext cx="7559675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Bewegte Pausen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Bewegtes Lernen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Kooperation mit Sportvereinen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 err="1">
                <a:latin typeface="Calibri" pitchFamily="34" charset="0"/>
                <a:cs typeface="Arial" charset="0"/>
              </a:rPr>
              <a:t>Merianfrühstück</a:t>
            </a:r>
            <a:endParaRPr lang="de-DE" altLang="de-DE" sz="2200" b="1" dirty="0">
              <a:latin typeface="Calibri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Abwechslungsreiches, gemeinsames warmes Mittagessen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91" y="2471496"/>
            <a:ext cx="2351459" cy="176359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8200">
            <a:off x="6457283" y="3506309"/>
            <a:ext cx="2278460" cy="17088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E:\Ganztagesschule\Bilder für Präsentation\P1080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7" y="1517651"/>
            <a:ext cx="243046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Inhaltsplatzhalter 2"/>
          <p:cNvSpPr>
            <a:spLocks noGrp="1"/>
          </p:cNvSpPr>
          <p:nvPr>
            <p:ph idx="1"/>
          </p:nvPr>
        </p:nvSpPr>
        <p:spPr>
          <a:xfrm>
            <a:off x="1692275" y="476250"/>
            <a:ext cx="7056438" cy="6762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b="1">
                <a:ea typeface="ＭＳ Ｐゴシック" panose="020B0600070205080204" pitchFamily="34" charset="-128"/>
              </a:rPr>
              <a:t>Musizieren und 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de-DE" altLang="de-DE" b="1">
                <a:ea typeface="ＭＳ Ｐゴシック" panose="020B0600070205080204" pitchFamily="34" charset="-128"/>
              </a:rPr>
              <a:t>sich künstlerisch betätigen</a:t>
            </a:r>
          </a:p>
        </p:txBody>
      </p:sp>
      <p:sp>
        <p:nvSpPr>
          <p:cNvPr id="17412" name="AutoShape 2" descr="https://3c.gmx.net/mail/client/attachment/view/tmai137d2837e1528505/cGFydDQuMDAwMDA1MDEuMDYwMjA2MDlAZ214Lm5ldA;jsessionid=2F80DB458415D8C66ED9B4B2230ABF18-n3.bs05b?selection=tfol11c71c5c01c3dc8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413" name="AutoShape 4" descr="https://3c.gmx.net/mail/client/attachment/view/tmai137d2837e1528505/cGFydDQuMDAwMDA1MDEuMDYwMjA2MDlAZ214Lm5ldA;jsessionid=2F80DB458415D8C66ED9B4B2230ABF18-n3.bs05b?selection=tfol11c71c5c01c3dc8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414" name="AutoShape 6" descr="https://3c.gmx.net/mail/client/attachment/view/tmai137d2837e1528505/cGFydDQuMDAwMDA1MDEuMDYwMjA2MDlAZ214Lm5ldA;jsessionid=2F80DB458415D8C66ED9B4B2230ABF18-n3.bs05b?selection=tfol11c71c5c01c3dc8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754063" y="4799013"/>
            <a:ext cx="86423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Kooperation im Fach Kunst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Chor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Kooperation mit der Musikschule: MBS &amp; Bläserprojekt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09" y="1805595"/>
            <a:ext cx="3823844" cy="220821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1937733"/>
            <a:ext cx="1653993" cy="29333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F:\DCIM\108_PANA\P10802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436486"/>
            <a:ext cx="226695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Inhaltsplatzhalter 2"/>
          <p:cNvSpPr>
            <a:spLocks noGrp="1"/>
          </p:cNvSpPr>
          <p:nvPr>
            <p:ph idx="1"/>
          </p:nvPr>
        </p:nvSpPr>
        <p:spPr>
          <a:xfrm>
            <a:off x="827088" y="188913"/>
            <a:ext cx="6789737" cy="1223962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de-DE" altLang="de-DE" b="1">
                <a:ea typeface="ＭＳ Ｐゴシック" panose="020B0600070205080204" pitchFamily="34" charset="-128"/>
              </a:rPr>
              <a:t>Individuelle Lernangebote: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de-DE" altLang="de-DE" b="1">
                <a:ea typeface="ＭＳ Ｐゴシック" panose="020B0600070205080204" pitchFamily="34" charset="-128"/>
              </a:rPr>
              <a:t>Fördern und Fordern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1116013" y="2878138"/>
            <a:ext cx="6840537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Förderkonzept</a:t>
            </a:r>
            <a:r>
              <a:rPr lang="de-DE" altLang="de-DE" sz="2200" dirty="0">
                <a:latin typeface="Calibri" pitchFamily="34" charset="0"/>
                <a:cs typeface="Arial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Differenzierte Lern- und Übungszeiten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Lese- und Rechenpatenschaften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Atelierunterricht</a:t>
            </a:r>
            <a:r>
              <a:rPr lang="de-DE" altLang="de-DE" sz="2200" dirty="0">
                <a:latin typeface="Calibri" pitchFamily="34" charset="0"/>
                <a:cs typeface="Arial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Kursangebote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AGs</a:t>
            </a:r>
            <a:r>
              <a:rPr lang="de-DE" altLang="de-DE" sz="2200" dirty="0">
                <a:latin typeface="Calibri" pitchFamily="34" charset="0"/>
                <a:cs typeface="Arial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AIM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90" y="4788368"/>
            <a:ext cx="4105448" cy="190090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58090"/>
            <a:ext cx="2075723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Inhaltsplatzhalter 2"/>
          <p:cNvSpPr>
            <a:spLocks noGrp="1"/>
          </p:cNvSpPr>
          <p:nvPr>
            <p:ph idx="1"/>
          </p:nvPr>
        </p:nvSpPr>
        <p:spPr>
          <a:xfrm>
            <a:off x="879475" y="404813"/>
            <a:ext cx="8229600" cy="90805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de-DE" altLang="de-DE" b="1">
                <a:ea typeface="ＭＳ Ｐゴシック" panose="020B0600070205080204" pitchFamily="34" charset="-128"/>
              </a:rPr>
              <a:t>Natur erforschen und erfahren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192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E:\Ganztagesschule\Bilder für Präsentation\IMG_04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9957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4595838" y="3501008"/>
            <a:ext cx="33845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Lerngänge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Sternwanderung</a:t>
            </a:r>
            <a:endParaRPr lang="de-DE" altLang="de-DE" sz="2200" dirty="0">
              <a:latin typeface="Calibri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Atelierunterricht</a:t>
            </a:r>
            <a:r>
              <a:rPr lang="de-DE" altLang="de-DE" sz="2200" dirty="0">
                <a:latin typeface="Calibri" pitchFamily="34" charset="0"/>
                <a:cs typeface="Arial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 err="1">
                <a:latin typeface="Calibri" pitchFamily="34" charset="0"/>
                <a:cs typeface="Arial" charset="0"/>
              </a:rPr>
              <a:t>Elementeprojekt</a:t>
            </a:r>
            <a:r>
              <a:rPr lang="de-DE" altLang="de-DE" sz="2200" dirty="0">
                <a:latin typeface="Calibri" pitchFamily="34" charset="0"/>
                <a:cs typeface="Arial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Schulgarten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de-DE" altLang="de-DE" sz="2200" b="1" dirty="0">
                <a:latin typeface="Calibri" pitchFamily="34" charset="0"/>
                <a:cs typeface="Arial" charset="0"/>
              </a:rPr>
              <a:t> </a:t>
            </a:r>
            <a:r>
              <a:rPr lang="de-DE" altLang="de-DE" sz="2200" b="1" dirty="0">
                <a:latin typeface="Calibri" pitchFamily="34" charset="0"/>
                <a:cs typeface="Arial" charset="0"/>
                <a:sym typeface="Wingdings" pitchFamily="2" charset="2"/>
              </a:rPr>
              <a:t> </a:t>
            </a:r>
            <a:r>
              <a:rPr lang="de-DE" altLang="de-DE" sz="2200" b="1" u="sng" dirty="0">
                <a:latin typeface="Calibri" pitchFamily="34" charset="0"/>
                <a:cs typeface="Arial" charset="0"/>
              </a:rPr>
              <a:t>Schule als</a:t>
            </a:r>
            <a:r>
              <a:rPr lang="de-DE" altLang="de-DE" sz="2200" u="sng" dirty="0">
                <a:latin typeface="Calibri" pitchFamily="34" charset="0"/>
                <a:cs typeface="Arial" charset="0"/>
              </a:rPr>
              <a:t> </a:t>
            </a:r>
            <a:r>
              <a:rPr lang="de-DE" altLang="de-DE" sz="2200" b="1" u="sng" dirty="0">
                <a:latin typeface="Calibri" pitchFamily="34" charset="0"/>
                <a:cs typeface="Arial" charset="0"/>
              </a:rPr>
              <a:t>Lebensraum</a:t>
            </a:r>
            <a:endParaRPr lang="de-DE" altLang="de-DE" sz="2200" dirty="0">
              <a:latin typeface="Calibri" pitchFamily="34" charset="0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13" y="1052736"/>
            <a:ext cx="2345996" cy="31279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Office PowerPoint</Application>
  <PresentationFormat>Bildschirmpräsentation (4:3)</PresentationFormat>
  <Paragraphs>347</Paragraphs>
  <Slides>26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ＭＳ Ｐゴシック</vt:lpstr>
      <vt:lpstr>Arial</vt:lpstr>
      <vt:lpstr>Bradley Hand ITC</vt:lpstr>
      <vt:lpstr>Calibri</vt:lpstr>
      <vt:lpstr>FreesiaUPC</vt:lpstr>
      <vt:lpstr>Wingdings</vt:lpstr>
      <vt:lpstr>Larissa-Design</vt:lpstr>
      <vt:lpstr>PowerPoint-Präsentation</vt:lpstr>
      <vt:lpstr>1.Unser Bildungskonzept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2. Ein Schultag in der MSM</vt:lpstr>
      <vt:lpstr>PowerPoint-Präsentation</vt:lpstr>
      <vt:lpstr>Besonderheiten im Ganztag</vt:lpstr>
      <vt:lpstr>PowerPoint-Präsentation</vt:lpstr>
      <vt:lpstr>4. Unser Raumkonzept</vt:lpstr>
      <vt:lpstr>PowerPoint-Präsentation</vt:lpstr>
      <vt:lpstr>PowerPoint-Präsentation</vt:lpstr>
      <vt:lpstr> 5. Ist mein Kind schulfähig?</vt:lpstr>
      <vt:lpstr>Sozial-emotionale Kompetenzen</vt:lpstr>
      <vt:lpstr>Motorische Kompetenzen</vt:lpstr>
      <vt:lpstr>Volitional-motivationale Kompetenzen</vt:lpstr>
      <vt:lpstr>Konsum von digitalen Medien: Richtlinien für Eltern</vt:lpstr>
      <vt:lpstr>6. Abläufe</vt:lpstr>
      <vt:lpstr>6. Abläufe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Merianschule 2020</dc:title>
  <dc:creator>admin</dc:creator>
  <cp:lastModifiedBy>Thorsten Lux</cp:lastModifiedBy>
  <cp:revision>193</cp:revision>
  <cp:lastPrinted>2024-01-25T09:34:40Z</cp:lastPrinted>
  <dcterms:created xsi:type="dcterms:W3CDTF">2014-07-11T18:33:55Z</dcterms:created>
  <dcterms:modified xsi:type="dcterms:W3CDTF">2025-12-01T06:59:32Z</dcterms:modified>
</cp:coreProperties>
</file>